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handoutMasterIdLst>
    <p:handoutMasterId r:id="rId43"/>
  </p:handoutMasterIdLst>
  <p:sldIdLst>
    <p:sldId id="4903" r:id="rId2"/>
    <p:sldId id="277" r:id="rId3"/>
    <p:sldId id="4922" r:id="rId4"/>
    <p:sldId id="4971" r:id="rId5"/>
    <p:sldId id="4924" r:id="rId6"/>
    <p:sldId id="5003" r:id="rId7"/>
    <p:sldId id="4973" r:id="rId8"/>
    <p:sldId id="5004" r:id="rId9"/>
    <p:sldId id="5005" r:id="rId10"/>
    <p:sldId id="5006" r:id="rId11"/>
    <p:sldId id="5007" r:id="rId12"/>
    <p:sldId id="4974" r:id="rId13"/>
    <p:sldId id="4975" r:id="rId14"/>
    <p:sldId id="4977" r:id="rId15"/>
    <p:sldId id="5008" r:id="rId16"/>
    <p:sldId id="5009" r:id="rId17"/>
    <p:sldId id="5010" r:id="rId18"/>
    <p:sldId id="5011" r:id="rId19"/>
    <p:sldId id="5012" r:id="rId20"/>
    <p:sldId id="4972" r:id="rId21"/>
    <p:sldId id="5013" r:id="rId22"/>
    <p:sldId id="5015" r:id="rId23"/>
    <p:sldId id="5033" r:id="rId24"/>
    <p:sldId id="5034" r:id="rId25"/>
    <p:sldId id="4976" r:id="rId26"/>
    <p:sldId id="5016" r:id="rId27"/>
    <p:sldId id="5020" r:id="rId28"/>
    <p:sldId id="5017" r:id="rId29"/>
    <p:sldId id="5018" r:id="rId30"/>
    <p:sldId id="5019" r:id="rId31"/>
    <p:sldId id="5022" r:id="rId32"/>
    <p:sldId id="5023" r:id="rId33"/>
    <p:sldId id="5024" r:id="rId34"/>
    <p:sldId id="5025" r:id="rId35"/>
    <p:sldId id="5026" r:id="rId36"/>
    <p:sldId id="5027" r:id="rId37"/>
    <p:sldId id="5028" r:id="rId38"/>
    <p:sldId id="5029" r:id="rId39"/>
    <p:sldId id="5030" r:id="rId40"/>
    <p:sldId id="4902"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98" autoAdjust="0"/>
    <p:restoredTop sz="94660"/>
  </p:normalViewPr>
  <p:slideViewPr>
    <p:cSldViewPr snapToGrid="0">
      <p:cViewPr varScale="1">
        <p:scale>
          <a:sx n="88" d="100"/>
          <a:sy n="88" d="100"/>
        </p:scale>
        <p:origin x="811"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pPr/>
              <a:t>11/12/2025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EFB67E75-FF5E-4927-802B-8D597280E74C}" type="datetimeFigureOut">
              <a:rPr lang="zh-CN" altLang="en-US" smtClean="0"/>
              <a:pPr/>
              <a:t>2025/11/12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5BFF6F58-3A91-4278-8D42-9D75AAF08592}" type="slidenum">
              <a:rPr lang="zh-CN" altLang="en-US" smtClean="0"/>
              <a:pPr/>
              <a:t>‹#›</a:t>
            </a:fld>
            <a:endParaRPr lang="zh-CN" altLang="en-US"/>
          </a:p>
        </p:txBody>
      </p:sp>
    </p:spTree>
    <p:extLst>
      <p:ext uri="{BB962C8B-B14F-4D97-AF65-F5344CB8AC3E}">
        <p14:creationId xmlns:p14="http://schemas.microsoft.com/office/powerpoint/2010/main" val="3793445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1</a:t>
            </a:fld>
            <a:endParaRPr lang="zh-CN" altLang="en-US"/>
          </a:p>
        </p:txBody>
      </p:sp>
    </p:spTree>
    <p:extLst>
      <p:ext uri="{BB962C8B-B14F-4D97-AF65-F5344CB8AC3E}">
        <p14:creationId xmlns:p14="http://schemas.microsoft.com/office/powerpoint/2010/main" val="234852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20</a:t>
            </a:fld>
            <a:endParaRPr lang="zh-CN" altLang="en-US"/>
          </a:p>
        </p:txBody>
      </p:sp>
    </p:spTree>
    <p:extLst>
      <p:ext uri="{BB962C8B-B14F-4D97-AF65-F5344CB8AC3E}">
        <p14:creationId xmlns:p14="http://schemas.microsoft.com/office/powerpoint/2010/main" val="28495751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21</a:t>
            </a:fld>
            <a:endParaRPr lang="zh-CN" altLang="en-US"/>
          </a:p>
        </p:txBody>
      </p:sp>
    </p:spTree>
    <p:extLst>
      <p:ext uri="{BB962C8B-B14F-4D97-AF65-F5344CB8AC3E}">
        <p14:creationId xmlns:p14="http://schemas.microsoft.com/office/powerpoint/2010/main" val="3041304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22</a:t>
            </a:fld>
            <a:endParaRPr lang="zh-CN" altLang="en-US"/>
          </a:p>
        </p:txBody>
      </p:sp>
    </p:spTree>
    <p:extLst>
      <p:ext uri="{BB962C8B-B14F-4D97-AF65-F5344CB8AC3E}">
        <p14:creationId xmlns:p14="http://schemas.microsoft.com/office/powerpoint/2010/main" val="50135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23</a:t>
            </a:fld>
            <a:endParaRPr lang="zh-CN" altLang="en-US"/>
          </a:p>
        </p:txBody>
      </p:sp>
    </p:spTree>
    <p:extLst>
      <p:ext uri="{BB962C8B-B14F-4D97-AF65-F5344CB8AC3E}">
        <p14:creationId xmlns:p14="http://schemas.microsoft.com/office/powerpoint/2010/main" val="3919478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24</a:t>
            </a:fld>
            <a:endParaRPr lang="zh-CN" altLang="en-US"/>
          </a:p>
        </p:txBody>
      </p:sp>
    </p:spTree>
    <p:extLst>
      <p:ext uri="{BB962C8B-B14F-4D97-AF65-F5344CB8AC3E}">
        <p14:creationId xmlns:p14="http://schemas.microsoft.com/office/powerpoint/2010/main" val="2169123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25</a:t>
            </a:fld>
            <a:endParaRPr lang="zh-CN" altLang="en-US"/>
          </a:p>
        </p:txBody>
      </p:sp>
    </p:spTree>
    <p:extLst>
      <p:ext uri="{BB962C8B-B14F-4D97-AF65-F5344CB8AC3E}">
        <p14:creationId xmlns:p14="http://schemas.microsoft.com/office/powerpoint/2010/main" val="388880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26</a:t>
            </a:fld>
            <a:endParaRPr lang="zh-CN" altLang="en-US"/>
          </a:p>
        </p:txBody>
      </p:sp>
    </p:spTree>
    <p:extLst>
      <p:ext uri="{BB962C8B-B14F-4D97-AF65-F5344CB8AC3E}">
        <p14:creationId xmlns:p14="http://schemas.microsoft.com/office/powerpoint/2010/main" val="1762822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40</a:t>
            </a:fld>
            <a:endParaRPr lang="zh-CN" altLang="en-US"/>
          </a:p>
        </p:txBody>
      </p:sp>
    </p:spTree>
    <p:extLst>
      <p:ext uri="{BB962C8B-B14F-4D97-AF65-F5344CB8AC3E}">
        <p14:creationId xmlns:p14="http://schemas.microsoft.com/office/powerpoint/2010/main" val="19305564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4</a:t>
            </a:fld>
            <a:endParaRPr lang="zh-CN" altLang="en-US"/>
          </a:p>
        </p:txBody>
      </p:sp>
    </p:spTree>
    <p:extLst>
      <p:ext uri="{BB962C8B-B14F-4D97-AF65-F5344CB8AC3E}">
        <p14:creationId xmlns:p14="http://schemas.microsoft.com/office/powerpoint/2010/main" val="597770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6</a:t>
            </a:fld>
            <a:endParaRPr lang="zh-CN" altLang="en-US"/>
          </a:p>
        </p:txBody>
      </p:sp>
    </p:spTree>
    <p:extLst>
      <p:ext uri="{BB962C8B-B14F-4D97-AF65-F5344CB8AC3E}">
        <p14:creationId xmlns:p14="http://schemas.microsoft.com/office/powerpoint/2010/main" val="1161080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7</a:t>
            </a:fld>
            <a:endParaRPr lang="zh-CN" altLang="en-US"/>
          </a:p>
        </p:txBody>
      </p:sp>
    </p:spTree>
    <p:extLst>
      <p:ext uri="{BB962C8B-B14F-4D97-AF65-F5344CB8AC3E}">
        <p14:creationId xmlns:p14="http://schemas.microsoft.com/office/powerpoint/2010/main" val="3049023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8</a:t>
            </a:fld>
            <a:endParaRPr lang="zh-CN" altLang="en-US"/>
          </a:p>
        </p:txBody>
      </p:sp>
    </p:spTree>
    <p:extLst>
      <p:ext uri="{BB962C8B-B14F-4D97-AF65-F5344CB8AC3E}">
        <p14:creationId xmlns:p14="http://schemas.microsoft.com/office/powerpoint/2010/main" val="709149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9</a:t>
            </a:fld>
            <a:endParaRPr lang="zh-CN" altLang="en-US"/>
          </a:p>
        </p:txBody>
      </p:sp>
    </p:spTree>
    <p:extLst>
      <p:ext uri="{BB962C8B-B14F-4D97-AF65-F5344CB8AC3E}">
        <p14:creationId xmlns:p14="http://schemas.microsoft.com/office/powerpoint/2010/main" val="2148963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10</a:t>
            </a:fld>
            <a:endParaRPr lang="zh-CN" altLang="en-US"/>
          </a:p>
        </p:txBody>
      </p:sp>
    </p:spTree>
    <p:extLst>
      <p:ext uri="{BB962C8B-B14F-4D97-AF65-F5344CB8AC3E}">
        <p14:creationId xmlns:p14="http://schemas.microsoft.com/office/powerpoint/2010/main" val="108039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11</a:t>
            </a:fld>
            <a:endParaRPr lang="zh-CN" altLang="en-US"/>
          </a:p>
        </p:txBody>
      </p:sp>
    </p:spTree>
    <p:extLst>
      <p:ext uri="{BB962C8B-B14F-4D97-AF65-F5344CB8AC3E}">
        <p14:creationId xmlns:p14="http://schemas.microsoft.com/office/powerpoint/2010/main" val="1873683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12</a:t>
            </a:fld>
            <a:endParaRPr lang="zh-CN" altLang="en-US"/>
          </a:p>
        </p:txBody>
      </p:sp>
    </p:spTree>
    <p:extLst>
      <p:ext uri="{BB962C8B-B14F-4D97-AF65-F5344CB8AC3E}">
        <p14:creationId xmlns:p14="http://schemas.microsoft.com/office/powerpoint/2010/main" val="1918201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2025/11/12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defRPr>
            </a:lvl1pPr>
          </a:lstStyle>
          <a:p>
            <a:fld id="{57FC9870-4CD8-4036-AD89-68A8D8175235}" type="datetimeFigureOut">
              <a:rPr lang="zh-CN" altLang="en-US" smtClean="0"/>
              <a:pPr/>
              <a:t>2025/11/12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Arial" panose="020B0604020202020204" pitchFamily="34" charset="0"/>
              </a:defRPr>
            </a:lvl1pPr>
          </a:lstStyle>
          <a:p>
            <a:fld id="{B681158E-F61E-426B-A3A5-6C7B89498A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1.jpeg"/><Relationship Id="rId5" Type="http://schemas.openxmlformats.org/officeDocument/2006/relationships/image" Target="../media/image7.png"/><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4.jpe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4.jpeg"/><Relationship Id="rId4" Type="http://schemas.microsoft.com/office/2007/relationships/hdphoto" Target="../media/hdphoto2.wdp"/></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14.jpeg"/><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4.jpeg"/><Relationship Id="rId4" Type="http://schemas.microsoft.com/office/2007/relationships/hdphoto" Target="../media/hdphoto2.wdp"/></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4.jpe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7.png"/><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7.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7.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Indicators</a:t>
            </a:r>
          </a:p>
        </p:txBody>
      </p:sp>
      <p:pic>
        <p:nvPicPr>
          <p:cNvPr id="9" name="Picture 8" descr="Picture1-removebg-preview (1)"/>
          <p:cNvPicPr>
            <a:picLocks noChangeAspect="1"/>
          </p:cNvPicPr>
          <p:nvPr/>
        </p:nvPicPr>
        <p:blipFill>
          <a:blip r:embed="rId8" cstate="print"/>
          <a:stretch>
            <a:fillRect/>
          </a:stretch>
        </p:blipFill>
        <p:spPr>
          <a:xfrm>
            <a:off x="5702300" y="132715"/>
            <a:ext cx="2325370" cy="27997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9789600" y="159571"/>
            <a:ext cx="1996575" cy="1413197"/>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336499" y="385920"/>
            <a:ext cx="9092794"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DESIRABLE ATTRIBUTES OF A HEALTH INDICATOR</a:t>
            </a:r>
          </a:p>
        </p:txBody>
      </p:sp>
      <p:sp>
        <p:nvSpPr>
          <p:cNvPr id="11" name="TextBox 10">
            <a:extLst>
              <a:ext uri="{FF2B5EF4-FFF2-40B4-BE49-F238E27FC236}">
                <a16:creationId xmlns="" xmlns:a16="http://schemas.microsoft.com/office/drawing/2014/main" id="{FBC088A8-E893-77C2-BC6D-C6BD5C04CB2F}"/>
              </a:ext>
            </a:extLst>
          </p:cNvPr>
          <p:cNvSpPr txBox="1"/>
          <p:nvPr/>
        </p:nvSpPr>
        <p:spPr>
          <a:xfrm>
            <a:off x="534009" y="2033625"/>
            <a:ext cx="10058400" cy="3785652"/>
          </a:xfrm>
          <a:prstGeom prst="rect">
            <a:avLst/>
          </a:prstGeom>
          <a:noFill/>
        </p:spPr>
        <p:txBody>
          <a:bodyPr wrap="square">
            <a:spAutoFit/>
          </a:bodyPr>
          <a:lstStyle/>
          <a:p>
            <a:pPr marL="342900" indent="-342900">
              <a:buFont typeface="Wingdings" panose="05000000000000000000" pitchFamily="2" charset="2"/>
              <a:buChar char="v"/>
            </a:pPr>
            <a:r>
              <a:rPr lang="en-US" sz="2000" b="1" dirty="0">
                <a:latin typeface="Arial" panose="020B0604020202020204" pitchFamily="34" charset="0"/>
                <a:cs typeface="Arial" panose="020B0604020202020204" pitchFamily="34" charset="0"/>
              </a:rPr>
              <a:t>Sustainability: This refers to the qualities needed for the indicator to be usable over a span of time.</a:t>
            </a:r>
            <a:r>
              <a:rPr lang="en-US" sz="2000" dirty="0">
                <a:latin typeface="Arial" panose="020B0604020202020204" pitchFamily="34" charset="0"/>
                <a:cs typeface="Arial" panose="020B0604020202020204" pitchFamily="34" charset="0"/>
              </a:rPr>
              <a:t> It depends on the local conditions to sustain the data sources, as well as on maintaining the technical capacity needed to estimate the indicator. Above all, political will is a very important requirement. </a:t>
            </a:r>
            <a:r>
              <a:rPr lang="en-US" sz="2000" b="1" dirty="0">
                <a:latin typeface="Arial" panose="020B0604020202020204" pitchFamily="34" charset="0"/>
                <a:cs typeface="Arial" panose="020B0604020202020204" pitchFamily="34" charset="0"/>
              </a:rPr>
              <a:t>The more relevant and useful the indicator is for health management and the simpler it is to estimate, the more likely it is to be sustainable</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In general, indicators involving more complex methods of calculation </a:t>
            </a:r>
            <a:r>
              <a:rPr lang="en-US" sz="2000" dirty="0">
                <a:latin typeface="Arial" panose="020B0604020202020204" pitchFamily="34" charset="0"/>
                <a:cs typeface="Arial" panose="020B0604020202020204" pitchFamily="34" charset="0"/>
              </a:rPr>
              <a:t>(such as indicators of disease burdens, quality of life, and disability-free life expectancy), though important for management, </a:t>
            </a:r>
            <a:r>
              <a:rPr lang="en-US" sz="2000" b="1" dirty="0">
                <a:latin typeface="Arial" panose="020B0604020202020204" pitchFamily="34" charset="0"/>
                <a:cs typeface="Arial" panose="020B0604020202020204" pitchFamily="34" charset="0"/>
              </a:rPr>
              <a:t>may have limited sustainability because of the lack of national capacities to retain and maintain technical resources in the local health services</a:t>
            </a:r>
            <a:r>
              <a:rPr lang="en-US" sz="2000" dirty="0">
                <a:latin typeface="Arial" panose="020B0604020202020204" pitchFamily="34" charset="0"/>
                <a:cs typeface="Arial" panose="020B0604020202020204" pitchFamily="34" charset="0"/>
              </a:rPr>
              <a:t>. However, if an indicator is important, efforts should be made to strengthen the technical capacity needed to generate it.</a:t>
            </a:r>
          </a:p>
        </p:txBody>
      </p:sp>
    </p:spTree>
    <p:extLst>
      <p:ext uri="{BB962C8B-B14F-4D97-AF65-F5344CB8AC3E}">
        <p14:creationId xmlns:p14="http://schemas.microsoft.com/office/powerpoint/2010/main" val="3623430591"/>
      </p:ext>
    </p:extLst>
  </p:cSld>
  <p:clrMapOvr>
    <a:masterClrMapping/>
  </p:clrMapOvr>
  <p:transition advTm="0">
    <p:comb/>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9789600" y="159571"/>
            <a:ext cx="1996575" cy="1413197"/>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336499" y="385920"/>
            <a:ext cx="9092794"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DESIRABLE ATTRIBUTES OF A HEALTH INDICATOR</a:t>
            </a:r>
          </a:p>
        </p:txBody>
      </p:sp>
      <p:sp>
        <p:nvSpPr>
          <p:cNvPr id="11" name="TextBox 10">
            <a:extLst>
              <a:ext uri="{FF2B5EF4-FFF2-40B4-BE49-F238E27FC236}">
                <a16:creationId xmlns="" xmlns:a16="http://schemas.microsoft.com/office/drawing/2014/main" id="{FBC088A8-E893-77C2-BC6D-C6BD5C04CB2F}"/>
              </a:ext>
            </a:extLst>
          </p:cNvPr>
          <p:cNvSpPr txBox="1"/>
          <p:nvPr/>
        </p:nvSpPr>
        <p:spPr>
          <a:xfrm>
            <a:off x="460857" y="1777593"/>
            <a:ext cx="10058400" cy="4401205"/>
          </a:xfrm>
          <a:prstGeom prst="rect">
            <a:avLst/>
          </a:prstGeom>
          <a:noFill/>
        </p:spPr>
        <p:txBody>
          <a:bodyPr wrap="square">
            <a:spAutoFit/>
          </a:bodyPr>
          <a:lstStyle/>
          <a:p>
            <a:pPr marL="342900" indent="-342900">
              <a:buFont typeface="Wingdings" panose="05000000000000000000" pitchFamily="2" charset="2"/>
              <a:buChar char="v"/>
            </a:pPr>
            <a:r>
              <a:rPr lang="en-US" sz="2000" b="1" i="1" dirty="0">
                <a:latin typeface="Arial" panose="020B0604020202020204" pitchFamily="34" charset="0"/>
                <a:cs typeface="Arial" panose="020B0604020202020204" pitchFamily="34" charset="0"/>
              </a:rPr>
              <a:t>Relevance and importance</a:t>
            </a:r>
            <a:r>
              <a:rPr lang="en-US" sz="2000" b="1" dirty="0">
                <a:latin typeface="Arial" panose="020B0604020202020204" pitchFamily="34" charset="0"/>
                <a:cs typeface="Arial" panose="020B0604020202020204" pitchFamily="34" charset="0"/>
              </a:rPr>
              <a:t>: Indicators must provide information that is appropriate and useful for guiding policies and programs as well as for decision-making. </a:t>
            </a:r>
            <a:r>
              <a:rPr lang="en-US" sz="2000" dirty="0">
                <a:latin typeface="Arial" panose="020B0604020202020204" pitchFamily="34" charset="0"/>
                <a:cs typeface="Arial" panose="020B0604020202020204" pitchFamily="34" charset="0"/>
              </a:rPr>
              <a:t>For example, estimating the prevalence rates of carriers of genetic or biological markers predictive of diseases with no known effective public health intervention or method of prevention is available (such as, Alzheimer’s disease) may be of academic interest, but irrelevant for health management purposes.</a:t>
            </a:r>
          </a:p>
          <a:p>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a:latin typeface="Arial" panose="020B0604020202020204" pitchFamily="34" charset="0"/>
                <a:cs typeface="Arial" panose="020B0604020202020204" pitchFamily="34" charset="0"/>
              </a:rPr>
              <a:t>Comprehensible</a:t>
            </a:r>
            <a:r>
              <a:rPr lang="en-US" sz="2000"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The indicator must be understood by those responsible for taking </a:t>
            </a:r>
            <a:r>
              <a:rPr lang="en-US" sz="2000" b="1" dirty="0" smtClean="0">
                <a:latin typeface="Arial" panose="020B0604020202020204" pitchFamily="34" charset="0"/>
                <a:cs typeface="Arial" panose="020B0604020202020204" pitchFamily="34" charset="0"/>
              </a:rPr>
              <a:t>action </a:t>
            </a:r>
            <a:r>
              <a:rPr lang="en-US" sz="2000" b="1" dirty="0">
                <a:latin typeface="Arial" panose="020B0604020202020204" pitchFamily="34" charset="0"/>
                <a:cs typeface="Arial" panose="020B0604020202020204" pitchFamily="34" charset="0"/>
              </a:rPr>
              <a:t>by those responsible for decision-making. If two similar indicators measure the same health condition, the one that is easier to understand should be chosen.</a:t>
            </a:r>
            <a:r>
              <a:rPr lang="en-US" sz="2000" dirty="0">
                <a:latin typeface="Arial" panose="020B0604020202020204" pitchFamily="34" charset="0"/>
                <a:cs typeface="Arial" panose="020B0604020202020204" pitchFamily="34" charset="0"/>
              </a:rPr>
              <a:t> Therefore, the easier the comprehension, the greater the probability that the indicator will be considered in decision-making for health.</a:t>
            </a:r>
          </a:p>
        </p:txBody>
      </p:sp>
    </p:spTree>
    <p:extLst>
      <p:ext uri="{BB962C8B-B14F-4D97-AF65-F5344CB8AC3E}">
        <p14:creationId xmlns:p14="http://schemas.microsoft.com/office/powerpoint/2010/main" val="1677169080"/>
      </p:ext>
    </p:extLst>
  </p:cSld>
  <p:clrMapOvr>
    <a:masterClrMapping/>
  </p:clrMapOvr>
  <p:transition advTm="0">
    <p:comb/>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21921" y="46648"/>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Arial" panose="020B0604020202020204" pitchFamily="34" charset="0"/>
                <a:ea typeface="Arial" panose="020B0604020202020204" pitchFamily="34" charset="0"/>
              </a:endParaRPr>
            </a:p>
          </p:txBody>
        </p:sp>
      </p:grpSp>
      <p:pic>
        <p:nvPicPr>
          <p:cNvPr id="6" name="Content Placeholder 5" descr="преузимање"/>
          <p:cNvPicPr>
            <a:picLocks noGrp="1" noChangeAspect="1"/>
          </p:cNvPicPr>
          <p:nvPr>
            <p:ph sz="half" idx="2"/>
          </p:nvPr>
        </p:nvPicPr>
        <p:blipFill>
          <a:blip r:embed="rId6" cstate="print"/>
          <a:stretch>
            <a:fillRect/>
          </a:stretch>
        </p:blipFill>
        <p:spPr>
          <a:xfrm>
            <a:off x="4242913" y="595082"/>
            <a:ext cx="2633980" cy="1864360"/>
          </a:xfrm>
          <a:prstGeom prst="rect">
            <a:avLst/>
          </a:prstGeom>
        </p:spPr>
      </p:pic>
      <p:sp>
        <p:nvSpPr>
          <p:cNvPr id="5" name="TextBox 4">
            <a:extLst>
              <a:ext uri="{FF2B5EF4-FFF2-40B4-BE49-F238E27FC236}">
                <a16:creationId xmlns="" xmlns:a16="http://schemas.microsoft.com/office/drawing/2014/main" id="{4FF67597-CB35-B9B0-C8E3-342C3DC68679}"/>
              </a:ext>
            </a:extLst>
          </p:cNvPr>
          <p:cNvSpPr txBox="1"/>
          <p:nvPr/>
        </p:nvSpPr>
        <p:spPr>
          <a:xfrm>
            <a:off x="3012644" y="126990"/>
            <a:ext cx="6166712" cy="36933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DESIRABLE ATTRIBUTES OF A HEALTH INDICATOR</a:t>
            </a:r>
          </a:p>
        </p:txBody>
      </p:sp>
      <p:sp>
        <p:nvSpPr>
          <p:cNvPr id="10" name="Content Placeholder 9">
            <a:extLst>
              <a:ext uri="{FF2B5EF4-FFF2-40B4-BE49-F238E27FC236}">
                <a16:creationId xmlns="" xmlns:a16="http://schemas.microsoft.com/office/drawing/2014/main" id="{EC3342BA-0BA7-A033-5FD7-1A20D324E576}"/>
              </a:ext>
            </a:extLst>
          </p:cNvPr>
          <p:cNvSpPr>
            <a:spLocks noGrp="1"/>
          </p:cNvSpPr>
          <p:nvPr>
            <p:ph sz="half" idx="1"/>
          </p:nvPr>
        </p:nvSpPr>
        <p:spPr>
          <a:xfrm>
            <a:off x="387706" y="3282407"/>
            <a:ext cx="10116921" cy="1018931"/>
          </a:xfrm>
        </p:spPr>
        <p:txBody>
          <a:bodyPr>
            <a:normAutofit/>
          </a:bodyPr>
          <a:lstStyle/>
          <a:p>
            <a:pPr marL="0" indent="0">
              <a:buNone/>
            </a:pPr>
            <a:r>
              <a:rPr lang="en-US" sz="2000" b="1" dirty="0">
                <a:solidFill>
                  <a:srgbClr val="C00000"/>
                </a:solidFill>
              </a:rPr>
              <a:t>In summary</a:t>
            </a:r>
            <a:r>
              <a:rPr lang="en-US" sz="2000" dirty="0"/>
              <a:t>, </a:t>
            </a:r>
            <a:r>
              <a:rPr lang="en-US" sz="2000" b="1" dirty="0"/>
              <a:t>Indicators play a critical role in turning data into relevant information for decision makers in public health. </a:t>
            </a:r>
            <a:r>
              <a:rPr lang="en-US" sz="2000" dirty="0"/>
              <a:t>Health indicators are relevant to define the health-related goals to be pursued by national health authorities.</a:t>
            </a:r>
          </a:p>
          <a:p>
            <a:endParaRPr lang="en-US" sz="2000" dirty="0"/>
          </a:p>
        </p:txBody>
      </p:sp>
    </p:spTree>
  </p:cSld>
  <p:clrMapOvr>
    <a:masterClrMapping/>
  </p:clrMapOvr>
  <p:transition advTm="0">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1" name="稻壳天启设计原创模板"/>
          <p:cNvSpPr/>
          <p:nvPr/>
        </p:nvSpPr>
        <p:spPr>
          <a:xfrm>
            <a:off x="1506855" y="36195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pic>
        <p:nvPicPr>
          <p:cNvPr id="2" name="Picture 1">
            <a:extLst>
              <a:ext uri="{FF2B5EF4-FFF2-40B4-BE49-F238E27FC236}">
                <a16:creationId xmlns="" xmlns:a16="http://schemas.microsoft.com/office/drawing/2014/main" id="{115BE66B-947D-FB75-AE80-E5103FC1116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27869" y="1842097"/>
            <a:ext cx="5936262" cy="392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750694" y="1971207"/>
            <a:ext cx="8034377" cy="393491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0"/>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774138" y="2095213"/>
            <a:ext cx="8153655" cy="3690112"/>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The development of indicators is not an end in itself merely to observe and document the spatial or temporal distribution of the thing being measured. Rather, the reason indicators are used in public health is to drive decision-making for health. The ultimate objective is to improve the health of the population and reduce unjust and preventable inequalities.</a:t>
            </a:r>
          </a:p>
          <a:p>
            <a:r>
              <a:rPr lang="en-US" dirty="0">
                <a:latin typeface="Arial" panose="020B0604020202020204" pitchFamily="34" charset="0"/>
                <a:cs typeface="Arial" panose="020B0604020202020204" pitchFamily="34" charset="0"/>
              </a:rPr>
              <a:t>Some main uses or applications of health indicators are:</a:t>
            </a:r>
          </a:p>
          <a:p>
            <a:endParaRPr lang="en-U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Description.</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Health indicators can be used, for example, to describe health care needs in a population, and the disease burden in specific population groups. </a:t>
            </a:r>
            <a:r>
              <a:rPr lang="en-US" dirty="0">
                <a:latin typeface="Arial" panose="020B0604020202020204" pitchFamily="34" charset="0"/>
                <a:cs typeface="Arial" panose="020B0604020202020204" pitchFamily="34" charset="0"/>
              </a:rPr>
              <a:t>The description of a population's health needs can guide decisions about the extent and nature of unmet needs, the inputs needed to address the problem, and the groups that should receive the greatest attention, among other functions.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750694" y="1971207"/>
            <a:ext cx="8034377" cy="393491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23446"/>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774138" y="2095213"/>
            <a:ext cx="8153655" cy="3693319"/>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Forecast or prognosis. Health indicators can be used to anticipate results with regard to the state of health (forecast) of a population or a group of patients (prognosis).</a:t>
            </a:r>
            <a:r>
              <a:rPr lang="en-US" dirty="0">
                <a:latin typeface="Arial" panose="020B0604020202020204" pitchFamily="34" charset="0"/>
                <a:cs typeface="Arial" panose="020B0604020202020204" pitchFamily="34" charset="0"/>
              </a:rPr>
              <a:t> These indicators are used to measure individual risk and prognosis, as well as forecast disease burdens in populations. Additionally, they can forecast the risk of disease outbreaks, thereby helping to prevent epidemics or halt the territorial spread of particular health problems.</a:t>
            </a:r>
          </a:p>
          <a:p>
            <a:endParaRPr lang="en-U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Explanation. Health indicators can facilitate an understanding of why some individuals in a population are healthy and others are not</a:t>
            </a:r>
            <a:r>
              <a:rPr lang="en-US" dirty="0">
                <a:latin typeface="Arial" panose="020B0604020202020204" pitchFamily="34" charset="0"/>
                <a:cs typeface="Arial" panose="020B0604020202020204" pitchFamily="34" charset="0"/>
              </a:rPr>
              <a:t>. In this context, one can analyze indicators in relation to social determinants of health, such as gender roles and norms; ethnicity, income, and social support, in addition to the interrelatedness of these determinants.</a:t>
            </a:r>
          </a:p>
        </p:txBody>
      </p:sp>
    </p:spTree>
    <p:extLst>
      <p:ext uri="{BB962C8B-B14F-4D97-AF65-F5344CB8AC3E}">
        <p14:creationId xmlns:p14="http://schemas.microsoft.com/office/powerpoint/2010/main" val="10433703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750694" y="1971207"/>
            <a:ext cx="8034377" cy="393491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11723"/>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774138" y="2095213"/>
            <a:ext cx="8153655" cy="2862322"/>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System management and quality improvement. The production and regular monitoring of health indicators can also provide feedback to improve decision-making in various systems and sectors.</a:t>
            </a:r>
            <a:r>
              <a:rPr lang="en-US" dirty="0">
                <a:latin typeface="Arial" panose="020B0604020202020204" pitchFamily="34" charset="0"/>
                <a:cs typeface="Arial" panose="020B0604020202020204" pitchFamily="34" charset="0"/>
              </a:rPr>
              <a:t> For example, the notable improvements in the quality of data and indicators generated in PAHO Member Countries are due in large part to improved national health information systems to collect, analyze, and monitor a set of basic health indicators. In Brazil, for example, the Inter-agency Health Information Network (RIPSA) promotes the production and analysis of health indicators, with feedback to the country's data sources and national information systems.</a:t>
            </a:r>
          </a:p>
        </p:txBody>
      </p:sp>
    </p:spTree>
    <p:extLst>
      <p:ext uri="{BB962C8B-B14F-4D97-AF65-F5344CB8AC3E}">
        <p14:creationId xmlns:p14="http://schemas.microsoft.com/office/powerpoint/2010/main" val="1372200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482386" y="1571830"/>
            <a:ext cx="8445407" cy="433429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0"/>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561821" y="1661874"/>
            <a:ext cx="8313520" cy="4524315"/>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Evaluation. Health indicators can show the results of health interventions. The monitoring of such indicators can detect the impact of health policies, programs, services, and actions</a:t>
            </a:r>
            <a:r>
              <a:rPr lang="en-US" dirty="0">
                <a:latin typeface="Arial" panose="020B0604020202020204" pitchFamily="34" charset="0"/>
                <a:cs typeface="Arial" panose="020B0604020202020204" pitchFamily="34" charset="0"/>
              </a:rPr>
              <a:t>. Various authors have analyzed the adequacy (results aligned with expectations) and plausibility (results unexplained by external factors) of the evidence of health impact. In this regard, the trends and distribution of health indicators are useful, and sometimes sufficient, as evidence of the results of public health policies, programs, services, and actions.</a:t>
            </a:r>
          </a:p>
          <a:p>
            <a:pPr marL="285750" indent="-285750">
              <a:buFont typeface="Wingdings" panose="05000000000000000000" pitchFamily="2" charset="2"/>
              <a:buChar char="q"/>
            </a:pPr>
            <a:endParaRPr lang="en-U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Advocacy. Indicators can serve as tools to support or oppose particular ideas and ideologies in different historical and cultural contexts. An example is the eloquence with which politicians invoke certain health indicators to defend or oppose particular policies or governments. </a:t>
            </a:r>
            <a:r>
              <a:rPr lang="en-US" dirty="0">
                <a:latin typeface="Arial" panose="020B0604020202020204" pitchFamily="34" charset="0"/>
                <a:cs typeface="Arial" panose="020B0604020202020204" pitchFamily="34" charset="0"/>
              </a:rPr>
              <a:t>The use of health indicators for advocacy is one of the most important strategies for progress because it can guide political decisions to improve levels of health in the population</a:t>
            </a:r>
          </a:p>
        </p:txBody>
      </p:sp>
    </p:spTree>
    <p:extLst>
      <p:ext uri="{BB962C8B-B14F-4D97-AF65-F5344CB8AC3E}">
        <p14:creationId xmlns:p14="http://schemas.microsoft.com/office/powerpoint/2010/main" val="590060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482386" y="1571830"/>
            <a:ext cx="8445407" cy="433429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0"/>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548329" y="1859339"/>
            <a:ext cx="8313520" cy="3139321"/>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Accountability. Health indicators can provide needed information—on risks, disease and mortality patterns, and health-related trends over time—for a wide range of audiences and users such as governments, health professionals, international organizations, civil society, and the general community. </a:t>
            </a:r>
            <a:r>
              <a:rPr lang="en-US" dirty="0">
                <a:latin typeface="Arial" panose="020B0604020202020204" pitchFamily="34" charset="0"/>
                <a:cs typeface="Arial" panose="020B0604020202020204" pitchFamily="34" charset="0"/>
              </a:rPr>
              <a:t>Providing these groups with the information to monitor a population's health situation and trends is vital for social control, evaluation, and institutional monitoring.</a:t>
            </a:r>
          </a:p>
          <a:p>
            <a:pPr marL="285750" indent="-285750">
              <a:buFont typeface="Wingdings" panose="05000000000000000000" pitchFamily="2" charset="2"/>
              <a:buChar char="q"/>
            </a:pPr>
            <a:endParaRPr lang="en-US" dirty="0">
              <a:latin typeface="Arial" panose="020B0604020202020204" pitchFamily="34" charset="0"/>
              <a:cs typeface="Arial" panose="020B0604020202020204" pitchFamily="34" charset="0"/>
            </a:endParaRPr>
          </a:p>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Research. Simple observation of the temporal and spatial distribution of health indicators in population groups can facilitate analysis and lead to a hypothesis to explain observed trends and discrepancies</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0407775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天启设计模板，盗取必究"/>
          <p:cNvSpPr/>
          <p:nvPr/>
        </p:nvSpPr>
        <p:spPr>
          <a:xfrm>
            <a:off x="2482386" y="1571830"/>
            <a:ext cx="8445407" cy="433429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grpSp>
        <p:nvGrpSpPr>
          <p:cNvPr id="23" name="组合 22"/>
          <p:cNvGrpSpPr/>
          <p:nvPr/>
        </p:nvGrpSpPr>
        <p:grpSpPr>
          <a:xfrm>
            <a:off x="1" y="0"/>
            <a:ext cx="12191999" cy="6865913"/>
            <a:chOff x="1" y="-3956"/>
            <a:chExt cx="12191999"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697051" y="373570"/>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USES OF INDICATORS OF HEALTH</a:t>
            </a:r>
          </a:p>
        </p:txBody>
      </p:sp>
      <p:sp>
        <p:nvSpPr>
          <p:cNvPr id="4" name="TextBox 3">
            <a:extLst>
              <a:ext uri="{FF2B5EF4-FFF2-40B4-BE49-F238E27FC236}">
                <a16:creationId xmlns="" xmlns:a16="http://schemas.microsoft.com/office/drawing/2014/main" id="{24A2DDDF-19D9-7EC5-1344-C0C993AD61D7}"/>
              </a:ext>
            </a:extLst>
          </p:cNvPr>
          <p:cNvSpPr txBox="1"/>
          <p:nvPr/>
        </p:nvSpPr>
        <p:spPr>
          <a:xfrm>
            <a:off x="2548329" y="1859339"/>
            <a:ext cx="8313520" cy="2862322"/>
          </a:xfrm>
          <a:prstGeom prst="rect">
            <a:avLst/>
          </a:prstGeom>
          <a:noFill/>
        </p:spPr>
        <p:txBody>
          <a:bodyPr wrap="square">
            <a:spAutoFit/>
          </a:bodyPr>
          <a:lstStyle/>
          <a:p>
            <a:pPr marL="285750" indent="-285750">
              <a:buFont typeface="Wingdings" panose="05000000000000000000" pitchFamily="2" charset="2"/>
              <a:buChar char="q"/>
            </a:pPr>
            <a:r>
              <a:rPr lang="en-US" b="1" dirty="0">
                <a:latin typeface="Arial" panose="020B0604020202020204" pitchFamily="34" charset="0"/>
                <a:cs typeface="Arial" panose="020B0604020202020204" pitchFamily="34" charset="0"/>
              </a:rPr>
              <a:t>Measure gender gaps. Gender-sensitive indicators measure gaps between men and women resulting from differences or inequalities in gender roles, norms, and relations.</a:t>
            </a:r>
            <a:r>
              <a:rPr lang="en-US" dirty="0">
                <a:latin typeface="Arial" panose="020B0604020202020204" pitchFamily="34" charset="0"/>
                <a:cs typeface="Arial" panose="020B0604020202020204" pitchFamily="34" charset="0"/>
              </a:rPr>
              <a:t> They also provide evidence as to whether differences between men and women, as revealed by a health indicator (mortality, morbidity, risk factors, attitude toward seeking health services), are the result of gender-based inequalities. Constructing these indicators can require the disaggregation and/or addition of new variables. For example, to supplement the percentage of female adolescents who are mothers, one might add as a variable the percentage of these mothers reporting that the father of their child is at least 30 years old.</a:t>
            </a:r>
          </a:p>
        </p:txBody>
      </p:sp>
    </p:spTree>
    <p:extLst>
      <p:ext uri="{BB962C8B-B14F-4D97-AF65-F5344CB8AC3E}">
        <p14:creationId xmlns:p14="http://schemas.microsoft.com/office/powerpoint/2010/main" val="2263229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5" name="图片 34"/>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6" name="矩形 35"/>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Arial" panose="020B0604020202020204" pitchFamily="34" charset="0"/>
              <a:ea typeface="Arial" panose="020B0604020202020204" pitchFamily="34" charset="0"/>
            </a:endParaRPr>
          </a:p>
        </p:txBody>
      </p:sp>
      <p:sp>
        <p:nvSpPr>
          <p:cNvPr id="8" name="天启设计模板，盗取必究"/>
          <p:cNvSpPr/>
          <p:nvPr/>
        </p:nvSpPr>
        <p:spPr>
          <a:xfrm>
            <a:off x="1230313" y="1835150"/>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9" name="天启设计模板，盗取必究"/>
          <p:cNvSpPr/>
          <p:nvPr/>
        </p:nvSpPr>
        <p:spPr>
          <a:xfrm>
            <a:off x="1230313" y="3741738"/>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0" name="天启设计模板，盗取必究"/>
          <p:cNvSpPr/>
          <p:nvPr/>
        </p:nvSpPr>
        <p:spPr>
          <a:xfrm>
            <a:off x="6148388" y="1835150"/>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1" name="天启设计模板，盗取必究"/>
          <p:cNvSpPr/>
          <p:nvPr/>
        </p:nvSpPr>
        <p:spPr>
          <a:xfrm>
            <a:off x="6148388" y="3741738"/>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2304" name="矩形 30"/>
          <p:cNvSpPr/>
          <p:nvPr/>
        </p:nvSpPr>
        <p:spPr>
          <a:xfrm>
            <a:off x="1762941" y="5719174"/>
            <a:ext cx="4026353" cy="751809"/>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bg1"/>
                </a:solidFill>
                <a:latin typeface="Arial" panose="020B0604020202020204" pitchFamily="34" charset="0"/>
                <a:ea typeface="Arial" panose="020B0604020202020204" pitchFamily="34" charset="0"/>
                <a:sym typeface="Arial" panose="020B0604020202020204" pitchFamily="34" charset="0"/>
              </a:rPr>
              <a:t>Add your words here,according to your need to draw the text box size.Please read the instructions and more work at the end of the manual template.</a:t>
            </a:r>
          </a:p>
        </p:txBody>
      </p:sp>
      <p:sp>
        <p:nvSpPr>
          <p:cNvPr id="12305" name="天启设计模板，盗取必究"/>
          <p:cNvSpPr txBox="1"/>
          <p:nvPr/>
        </p:nvSpPr>
        <p:spPr>
          <a:xfrm>
            <a:off x="1762941" y="5879512"/>
            <a:ext cx="1603467" cy="246062"/>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bg1"/>
                </a:solidFill>
                <a:latin typeface="Arial" panose="020B0604020202020204" pitchFamily="34" charset="0"/>
                <a:ea typeface="Arial" panose="020B0604020202020204" pitchFamily="34" charset="0"/>
                <a:sym typeface="Arial" panose="020B0604020202020204" pitchFamily="34" charset="0"/>
              </a:rPr>
              <a:t>Add  title</a:t>
            </a:r>
          </a:p>
        </p:txBody>
      </p:sp>
      <p:sp>
        <p:nvSpPr>
          <p:cNvPr id="12308" name="矩形 34"/>
          <p:cNvSpPr/>
          <p:nvPr/>
        </p:nvSpPr>
        <p:spPr>
          <a:xfrm>
            <a:off x="1604010" y="2205183"/>
            <a:ext cx="9136380" cy="2489849"/>
          </a:xfrm>
          <a:prstGeom prst="rect">
            <a:avLst/>
          </a:prstGeom>
          <a:noFill/>
          <a:ln w="9525">
            <a:noFill/>
          </a:ln>
        </p:spPr>
        <p:txBody>
          <a:bodyPr wrap="square" lIns="0" tIns="0" rIns="0" bIns="0" anchor="t">
            <a:spAutoFit/>
          </a:bodyPr>
          <a:lstStyle/>
          <a:p>
            <a:pPr marL="342900" indent="-342900" algn="ctr" defTabSz="1216025">
              <a:lnSpc>
                <a:spcPct val="120000"/>
              </a:lnSpc>
              <a:spcBef>
                <a:spcPct val="20000"/>
              </a:spcBef>
              <a:buFont typeface="Wingdings" panose="05000000000000000000" pitchFamily="2" charset="2"/>
              <a:buChar char="q"/>
            </a:pPr>
            <a:r>
              <a:rPr lang="en-US" altLang="zh-CN" sz="2000" b="1" i="1" u="sng" dirty="0">
                <a:solidFill>
                  <a:schemeClr val="bg1"/>
                </a:solidFill>
                <a:latin typeface="Arial" panose="020B0604020202020204" pitchFamily="34" charset="0"/>
                <a:ea typeface="Arial" panose="020B0604020202020204" pitchFamily="34" charset="0"/>
                <a:sym typeface="Arial" panose="020B0604020202020204" pitchFamily="34" charset="0"/>
              </a:rPr>
              <a:t>By the end of this lecture, students should be able to:</a:t>
            </a:r>
          </a:p>
          <a:p>
            <a:pPr marL="342900" indent="-342900" algn="ctr" defTabSz="1216025">
              <a:lnSpc>
                <a:spcPct val="120000"/>
              </a:lnSpc>
              <a:spcBef>
                <a:spcPct val="20000"/>
              </a:spcBef>
              <a:buFont typeface="Wingdings" panose="05000000000000000000" pitchFamily="2" charset="2"/>
              <a:buChar char="q"/>
            </a:pPr>
            <a:r>
              <a:rPr lang="en-US" altLang="zh-CN" sz="2000" b="1" i="1" dirty="0">
                <a:solidFill>
                  <a:schemeClr val="bg1"/>
                </a:solidFill>
                <a:latin typeface="Arial" panose="020B0604020202020204" pitchFamily="34" charset="0"/>
                <a:ea typeface="Arial" panose="020B0604020202020204" pitchFamily="34" charset="0"/>
                <a:sym typeface="Arial" panose="020B0604020202020204" pitchFamily="34" charset="0"/>
              </a:rPr>
              <a:t>Explain the need to use indicators to measure health status </a:t>
            </a:r>
          </a:p>
          <a:p>
            <a:pPr marL="342900" indent="-342900" algn="ctr" defTabSz="1216025">
              <a:lnSpc>
                <a:spcPct val="120000"/>
              </a:lnSpc>
              <a:spcBef>
                <a:spcPct val="20000"/>
              </a:spcBef>
              <a:buFont typeface="Wingdings" panose="05000000000000000000" pitchFamily="2" charset="2"/>
              <a:buChar char="q"/>
            </a:pPr>
            <a:r>
              <a:rPr lang="en-US" altLang="zh-CN" sz="2000" b="1" i="1" dirty="0">
                <a:solidFill>
                  <a:schemeClr val="bg1"/>
                </a:solidFill>
                <a:latin typeface="Arial" panose="020B0604020202020204" pitchFamily="34" charset="0"/>
                <a:ea typeface="Arial" panose="020B0604020202020204" pitchFamily="34" charset="0"/>
                <a:sym typeface="Arial" panose="020B0604020202020204" pitchFamily="34" charset="0"/>
              </a:rPr>
              <a:t>State the characteristics of health indicators</a:t>
            </a:r>
          </a:p>
          <a:p>
            <a:pPr marL="342900" indent="-342900" algn="ctr" defTabSz="1216025">
              <a:lnSpc>
                <a:spcPct val="120000"/>
              </a:lnSpc>
              <a:spcBef>
                <a:spcPct val="20000"/>
              </a:spcBef>
              <a:buFont typeface="Wingdings" panose="05000000000000000000" pitchFamily="2" charset="2"/>
              <a:buChar char="q"/>
            </a:pPr>
            <a:r>
              <a:rPr lang="en-US" altLang="zh-CN" sz="2000" b="1" i="1" dirty="0">
                <a:solidFill>
                  <a:schemeClr val="bg1"/>
                </a:solidFill>
                <a:latin typeface="Arial" panose="020B0604020202020204" pitchFamily="34" charset="0"/>
                <a:ea typeface="Arial" panose="020B0604020202020204" pitchFamily="34" charset="0"/>
                <a:sym typeface="Arial" panose="020B0604020202020204" pitchFamily="34" charset="0"/>
              </a:rPr>
              <a:t>List the uses of health indicators</a:t>
            </a:r>
          </a:p>
          <a:p>
            <a:pPr marL="342900" indent="-342900" algn="ctr" defTabSz="1216025">
              <a:lnSpc>
                <a:spcPct val="120000"/>
              </a:lnSpc>
              <a:spcBef>
                <a:spcPct val="20000"/>
              </a:spcBef>
              <a:buFont typeface="Wingdings" panose="05000000000000000000" pitchFamily="2" charset="2"/>
              <a:buChar char="q"/>
            </a:pPr>
            <a:r>
              <a:rPr lang="en-US" altLang="zh-CN" sz="2000" b="1" i="1" dirty="0">
                <a:solidFill>
                  <a:schemeClr val="bg1"/>
                </a:solidFill>
                <a:latin typeface="Arial" panose="020B0604020202020204" pitchFamily="34" charset="0"/>
                <a:ea typeface="Arial" panose="020B0604020202020204" pitchFamily="34" charset="0"/>
                <a:sym typeface="Arial" panose="020B0604020202020204" pitchFamily="34" charset="0"/>
              </a:rPr>
              <a:t>State with examples the types of health indicators</a:t>
            </a:r>
          </a:p>
          <a:p>
            <a:pPr marL="342900" indent="-342900" algn="ctr" defTabSz="1216025">
              <a:lnSpc>
                <a:spcPct val="120000"/>
              </a:lnSpc>
              <a:spcBef>
                <a:spcPct val="20000"/>
              </a:spcBef>
              <a:buFont typeface="Wingdings" panose="05000000000000000000" pitchFamily="2" charset="2"/>
              <a:buChar char="q"/>
            </a:pPr>
            <a:endParaRPr lang="sr-Latn-RS" altLang="zh-CN" sz="2000" b="1" dirty="0">
              <a:ln/>
              <a:solidFill>
                <a:schemeClr val="tx1"/>
              </a:solidFill>
              <a:effectLst>
                <a:outerShdw blurRad="38100" dist="19050" dir="2700000" algn="tl" rotWithShape="0">
                  <a:schemeClr val="dk1">
                    <a:alpha val="40000"/>
                  </a:schemeClr>
                </a:outerShdw>
              </a:effectLst>
              <a:latin typeface="Arial" panose="020B0604020202020204" pitchFamily="34" charset="0"/>
              <a:ea typeface="Arial" panose="020B0604020202020204" pitchFamily="34" charset="0"/>
              <a:sym typeface="Arial" panose="020B0604020202020204" pitchFamily="34" charset="0"/>
            </a:endParaRPr>
          </a:p>
        </p:txBody>
      </p:sp>
      <p:sp>
        <p:nvSpPr>
          <p:cNvPr id="24" name="文本框 3"/>
          <p:cNvSpPr txBox="1"/>
          <p:nvPr/>
        </p:nvSpPr>
        <p:spPr>
          <a:xfrm>
            <a:off x="2716530" y="600075"/>
            <a:ext cx="6891020" cy="521970"/>
          </a:xfrm>
          <a:prstGeom prst="rect">
            <a:avLst/>
          </a:prstGeom>
          <a:noFill/>
          <a:ln w="9525">
            <a:noFill/>
          </a:ln>
        </p:spPr>
        <p:txBody>
          <a:bodyPr wrap="square" anchor="t">
            <a:spAutoFit/>
          </a:bodyPr>
          <a:lstStyle/>
          <a:p>
            <a:pPr algn="ctr"/>
            <a:r>
              <a:rPr lang="sr-Latn-RS" altLang="zh-CN" sz="2800" b="1" dirty="0">
                <a:solidFill>
                  <a:schemeClr val="tx1">
                    <a:lumMod val="65000"/>
                    <a:lumOff val="35000"/>
                  </a:schemeClr>
                </a:solidFill>
                <a:latin typeface="Arial" panose="020B0604020202020204" pitchFamily="34" charset="0"/>
                <a:ea typeface="Arial" panose="020B0604020202020204" pitchFamily="34" charset="0"/>
              </a:rPr>
              <a:t>Objectives</a:t>
            </a:r>
          </a:p>
        </p:txBody>
      </p:sp>
      <p:sp>
        <p:nvSpPr>
          <p:cNvPr id="2" name="Text Box 1"/>
          <p:cNvSpPr txBox="1"/>
          <p:nvPr/>
        </p:nvSpPr>
        <p:spPr>
          <a:xfrm>
            <a:off x="1604010" y="3067685"/>
            <a:ext cx="8869680" cy="368300"/>
          </a:xfrm>
          <a:prstGeom prst="rect">
            <a:avLst/>
          </a:prstGeom>
          <a:noFill/>
        </p:spPr>
        <p:txBody>
          <a:bodyPr wrap="square" rtlCol="0">
            <a:spAutoFit/>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8834329" y="191761"/>
            <a:ext cx="3549432" cy="3165909"/>
          </a:xfrm>
          <a:prstGeom prst="rect">
            <a:avLst/>
          </a:prstGeom>
        </p:spPr>
      </p:pic>
      <p:sp>
        <p:nvSpPr>
          <p:cNvPr id="16" name="矩形 15"/>
          <p:cNvSpPr/>
          <p:nvPr/>
        </p:nvSpPr>
        <p:spPr>
          <a:xfrm>
            <a:off x="232346" y="2473377"/>
            <a:ext cx="8941634" cy="267191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1800" b="1" dirty="0">
                <a:solidFill>
                  <a:schemeClr val="tx1"/>
                </a:solidFill>
                <a:latin typeface="Arial" panose="020B0604020202020204" pitchFamily="34" charset="0"/>
                <a:cs typeface="Arial" panose="020B0604020202020204" pitchFamily="34" charset="0"/>
              </a:rPr>
              <a:t>Measurement is the procedure of applying a standard scale to a variable or set of values. This is necessary in order to facilitate comparisons at different points in time and among different populations. An indicator may be </a:t>
            </a:r>
            <a:r>
              <a:rPr lang="en-US" sz="1800" dirty="0">
                <a:solidFill>
                  <a:schemeClr val="tx1"/>
                </a:solidFill>
                <a:latin typeface="Arial" panose="020B0604020202020204" pitchFamily="34" charset="0"/>
                <a:cs typeface="Arial" panose="020B0604020202020204" pitchFamily="34" charset="0"/>
              </a:rPr>
              <a:t>as simple as </a:t>
            </a:r>
            <a:r>
              <a:rPr lang="en-US" sz="1800" b="1" dirty="0">
                <a:solidFill>
                  <a:schemeClr val="tx1"/>
                </a:solidFill>
                <a:latin typeface="Arial" panose="020B0604020202020204" pitchFamily="34" charset="0"/>
                <a:cs typeface="Arial" panose="020B0604020202020204" pitchFamily="34" charset="0"/>
              </a:rPr>
              <a:t>an absolute number of events or a complex calculation, such as; life expectancy at birth; fertility rate; description of quality of life; description of functional capacity;</a:t>
            </a:r>
            <a:r>
              <a:rPr lang="en-US" sz="1800" dirty="0">
                <a:solidFill>
                  <a:schemeClr val="tx1"/>
                </a:solidFill>
                <a:latin typeface="Arial" panose="020B0604020202020204" pitchFamily="34" charset="0"/>
                <a:cs typeface="Arial" panose="020B0604020202020204" pitchFamily="34" charset="0"/>
              </a:rPr>
              <a:t> description of depressive symptoms; ascertainment of Apgar score, etc. </a:t>
            </a:r>
            <a:r>
              <a:rPr lang="en-US" sz="1800" b="1" dirty="0">
                <a:solidFill>
                  <a:schemeClr val="tx1"/>
                </a:solidFill>
                <a:latin typeface="Arial" panose="020B0604020202020204" pitchFamily="34" charset="0"/>
                <a:cs typeface="Arial" panose="020B0604020202020204" pitchFamily="34" charset="0"/>
              </a:rPr>
              <a:t>There is a distinction between health indicators based on absolute mathematical measures and those based on relative measures. In most cases, indicators based on relative measures have a numerator and a denominator, usually in reference to the same time and place.</a:t>
            </a:r>
          </a:p>
          <a:p>
            <a:pPr marL="342900" indent="-342900">
              <a:buFont typeface="Arial" panose="020B0604020202020204" pitchFamily="34" charset="0"/>
              <a:buChar char="•"/>
            </a:pPr>
            <a:r>
              <a:rPr lang="en-US" sz="1800" b="1" dirty="0">
                <a:solidFill>
                  <a:schemeClr val="tx1"/>
                </a:solidFill>
                <a:latin typeface="Arial" panose="020B0604020202020204" pitchFamily="34" charset="0"/>
                <a:cs typeface="Arial" panose="020B0604020202020204" pitchFamily="34" charset="0"/>
              </a:rPr>
              <a:t>The most frequent measurements are counts (absolute measures), ratios, proportions, rates, and odds (relative measures). </a:t>
            </a:r>
          </a:p>
        </p:txBody>
      </p:sp>
      <p:sp>
        <p:nvSpPr>
          <p:cNvPr id="24" name="文本框 3"/>
          <p:cNvSpPr txBox="1"/>
          <p:nvPr/>
        </p:nvSpPr>
        <p:spPr>
          <a:xfrm>
            <a:off x="529526" y="277351"/>
            <a:ext cx="8496564" cy="1200329"/>
          </a:xfrm>
          <a:prstGeom prst="rect">
            <a:avLst/>
          </a:prstGeom>
          <a:noFill/>
          <a:ln w="9525">
            <a:noFill/>
          </a:ln>
        </p:spPr>
        <p:txBody>
          <a:bodyPr wrap="square" anchor="t">
            <a:spAutoFit/>
          </a:bodyPr>
          <a:lstStyle/>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CONCEPTUAL CONSIDERATIONS: INDICATORS CATEGORIZED ACCORDING TO THEIR MATHEMATICAL MEASUREMENT</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8834329" y="191761"/>
            <a:ext cx="3549432" cy="3165909"/>
          </a:xfrm>
          <a:prstGeom prst="rect">
            <a:avLst/>
          </a:prstGeom>
        </p:spPr>
      </p:pic>
      <p:sp>
        <p:nvSpPr>
          <p:cNvPr id="16" name="矩形 15"/>
          <p:cNvSpPr/>
          <p:nvPr/>
        </p:nvSpPr>
        <p:spPr>
          <a:xfrm>
            <a:off x="232346" y="2473377"/>
            <a:ext cx="8941634" cy="267191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tx1"/>
                </a:solidFill>
                <a:latin typeface="Arial" panose="020B0604020202020204" pitchFamily="34" charset="0"/>
                <a:cs typeface="Arial" panose="020B0604020202020204" pitchFamily="34" charset="0"/>
              </a:rPr>
              <a:t>A count gives the number of occurrences of the event(s) being studied, within a specified time and at a specified place</a:t>
            </a:r>
            <a:r>
              <a:rPr lang="en-US" sz="1800" dirty="0">
                <a:solidFill>
                  <a:schemeClr val="tx1"/>
                </a:solidFill>
                <a:latin typeface="Arial" panose="020B0604020202020204" pitchFamily="34" charset="0"/>
                <a:cs typeface="Arial" panose="020B0604020202020204" pitchFamily="34" charset="0"/>
              </a:rPr>
              <a:t>.</a:t>
            </a:r>
          </a:p>
          <a:p>
            <a:r>
              <a:rPr lang="en-US" sz="1800" dirty="0">
                <a:solidFill>
                  <a:schemeClr val="tx1"/>
                </a:solidFill>
                <a:latin typeface="Arial" panose="020B0604020202020204" pitchFamily="34" charset="0"/>
                <a:cs typeface="Arial" panose="020B0604020202020204" pitchFamily="34" charset="0"/>
              </a:rPr>
              <a:t>It describes the magnitude of the problem and is referred to as the absolute frequency. It indicates the impact of a disease in precise numerical terms. It is the basic information needed to calculate indicators, to analyze health conditions, and to plan and manage health services. </a:t>
            </a:r>
            <a:r>
              <a:rPr lang="en-US" sz="1800" b="1" dirty="0">
                <a:solidFill>
                  <a:schemeClr val="tx1"/>
                </a:solidFill>
                <a:latin typeface="Arial" panose="020B0604020202020204" pitchFamily="34" charset="0"/>
                <a:cs typeface="Arial" panose="020B0604020202020204" pitchFamily="34" charset="0"/>
              </a:rPr>
              <a:t>For example, if </a:t>
            </a:r>
            <a:r>
              <a:rPr lang="sr-Latn-RS" b="1" dirty="0" smtClean="0">
                <a:solidFill>
                  <a:schemeClr val="tx1"/>
                </a:solidFill>
                <a:latin typeface="Arial" panose="020B0604020202020204" pitchFamily="34" charset="0"/>
                <a:cs typeface="Arial" panose="020B0604020202020204" pitchFamily="34" charset="0"/>
              </a:rPr>
              <a:t>100</a:t>
            </a:r>
            <a:r>
              <a:rPr lang="en-US" sz="1800" b="1" dirty="0" smtClean="0">
                <a:solidFill>
                  <a:schemeClr val="tx1"/>
                </a:solidFill>
                <a:latin typeface="Arial" panose="020B0604020202020204" pitchFamily="34" charset="0"/>
                <a:cs typeface="Arial" panose="020B0604020202020204" pitchFamily="34" charset="0"/>
              </a:rPr>
              <a:t> </a:t>
            </a:r>
            <a:r>
              <a:rPr lang="en-US" sz="1800" b="1" dirty="0">
                <a:solidFill>
                  <a:schemeClr val="tx1"/>
                </a:solidFill>
                <a:latin typeface="Arial" panose="020B0604020202020204" pitchFamily="34" charset="0"/>
                <a:cs typeface="Arial" panose="020B0604020202020204" pitchFamily="34" charset="0"/>
              </a:rPr>
              <a:t>persons in a community are diagnosed with tuberculosis, this information is essential as an input for decision-making regarding, for example, the number of therapeutic drugs needed by the health services.</a:t>
            </a:r>
          </a:p>
          <a:p>
            <a:r>
              <a:rPr lang="en-US" sz="1800" dirty="0">
                <a:solidFill>
                  <a:schemeClr val="tx1"/>
                </a:solidFill>
                <a:latin typeface="Arial" panose="020B0604020202020204" pitchFamily="34" charset="0"/>
                <a:cs typeface="Arial" panose="020B0604020202020204" pitchFamily="34" charset="0"/>
              </a:rPr>
              <a:t>Absolute frequency is also very important for monitoring health events and variations in the event under observation, especially where there are few cases. An analysis of the absolute frequency should include an analysis of relative frequencies (for example, where diseases such as measles and rabies are in the eradication phase, or in cases where indigenous and imported cases are being reported).</a:t>
            </a:r>
          </a:p>
        </p:txBody>
      </p:sp>
      <p:sp>
        <p:nvSpPr>
          <p:cNvPr id="24" name="文本框 3"/>
          <p:cNvSpPr txBox="1"/>
          <p:nvPr/>
        </p:nvSpPr>
        <p:spPr>
          <a:xfrm>
            <a:off x="529526" y="254866"/>
            <a:ext cx="8496564" cy="461665"/>
          </a:xfrm>
          <a:prstGeom prst="rect">
            <a:avLst/>
          </a:prstGeom>
          <a:noFill/>
          <a:ln w="9525">
            <a:noFill/>
          </a:ln>
        </p:spPr>
        <p:txBody>
          <a:bodyPr wrap="square" anchor="t">
            <a:spAutoFit/>
          </a:bodyPr>
          <a:lstStyle/>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COUNT</a:t>
            </a:r>
          </a:p>
        </p:txBody>
      </p:sp>
    </p:spTree>
    <p:extLst>
      <p:ext uri="{BB962C8B-B14F-4D97-AF65-F5344CB8AC3E}">
        <p14:creationId xmlns:p14="http://schemas.microsoft.com/office/powerpoint/2010/main" val="1495229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8834329" y="191761"/>
            <a:ext cx="3549432" cy="3165909"/>
          </a:xfrm>
          <a:prstGeom prst="rect">
            <a:avLst/>
          </a:prstGeom>
        </p:spPr>
      </p:pic>
      <p:sp>
        <p:nvSpPr>
          <p:cNvPr id="16" name="矩形 15"/>
          <p:cNvSpPr/>
          <p:nvPr/>
        </p:nvSpPr>
        <p:spPr>
          <a:xfrm>
            <a:off x="232346" y="2473377"/>
            <a:ext cx="8941634" cy="2671916"/>
          </a:xfrm>
          <a:prstGeom prst="rect">
            <a:avLst/>
          </a:pr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dirty="0">
                <a:solidFill>
                  <a:schemeClr val="tx1"/>
                </a:solidFill>
                <a:latin typeface="Arial" panose="020B0604020202020204" pitchFamily="34" charset="0"/>
                <a:cs typeface="Arial" panose="020B0604020202020204" pitchFamily="34" charset="0"/>
              </a:rPr>
              <a:t>For temporal or spatial comparisons, however, especially when there is a significant change in the size of the reference population (or base population), absolute measures will be of limited value. </a:t>
            </a:r>
            <a:r>
              <a:rPr lang="en-US" sz="1800" dirty="0">
                <a:solidFill>
                  <a:schemeClr val="tx1"/>
                </a:solidFill>
                <a:latin typeface="Arial" panose="020B0604020202020204" pitchFamily="34" charset="0"/>
                <a:cs typeface="Arial" panose="020B0604020202020204" pitchFamily="34" charset="0"/>
              </a:rPr>
              <a:t>It would not be very informative, for example, to compare the absolute numbers of deaths due to traffic accidents in </a:t>
            </a:r>
          </a:p>
          <a:p>
            <a:r>
              <a:rPr lang="en-US" sz="1800" dirty="0">
                <a:solidFill>
                  <a:schemeClr val="tx1"/>
                </a:solidFill>
                <a:latin typeface="Arial" panose="020B0604020202020204" pitchFamily="34" charset="0"/>
                <a:cs typeface="Arial" panose="020B0604020202020204" pitchFamily="34" charset="0"/>
              </a:rPr>
              <a:t>Sao Paulo, Brazil (with approximately 11.4 million inhabitants in 2010), with the number in Quito, Ecuador (which has approximately 1.8 million inhabitants), because the reference populations (which include the traffic accident victims) are very different in size. The absolute number of traffic accidents could yield very different numbers even when road conditions, legislation, driver education, poor judgment, and alcohol consumption, among other risk factors might be similar. In such cases, relative measures must be formulated to take into account the effects of different reference populations sizes.</a:t>
            </a:r>
          </a:p>
          <a:p>
            <a:r>
              <a:rPr lang="en-US" sz="1800" b="1" dirty="0">
                <a:solidFill>
                  <a:schemeClr val="tx1"/>
                </a:solidFill>
                <a:latin typeface="Arial" panose="020B0604020202020204" pitchFamily="34" charset="0"/>
                <a:cs typeface="Arial" panose="020B0604020202020204" pitchFamily="34" charset="0"/>
              </a:rPr>
              <a:t>In mathematics a ratio shows a relationship between two numbers. It is calculated by dividing one quantity by another, which may or may not be of the same type. However, there are several types of ratios each with special characteristics, as explained below.</a:t>
            </a:r>
          </a:p>
          <a:p>
            <a:endParaRPr lang="en-US" sz="1800" dirty="0">
              <a:solidFill>
                <a:srgbClr val="FF0000"/>
              </a:solidFill>
              <a:latin typeface="Arial" panose="020B0604020202020204" pitchFamily="34" charset="0"/>
              <a:cs typeface="Arial" panose="020B0604020202020204" pitchFamily="34" charset="0"/>
            </a:endParaRPr>
          </a:p>
        </p:txBody>
      </p:sp>
      <p:sp>
        <p:nvSpPr>
          <p:cNvPr id="24" name="文本框 3"/>
          <p:cNvSpPr txBox="1"/>
          <p:nvPr/>
        </p:nvSpPr>
        <p:spPr>
          <a:xfrm>
            <a:off x="529526" y="254866"/>
            <a:ext cx="8496564" cy="461665"/>
          </a:xfrm>
          <a:prstGeom prst="rect">
            <a:avLst/>
          </a:prstGeom>
          <a:noFill/>
          <a:ln w="9525">
            <a:noFill/>
          </a:ln>
        </p:spPr>
        <p:txBody>
          <a:bodyPr wrap="square" anchor="t">
            <a:spAutoFit/>
          </a:bodyPr>
          <a:lstStyle/>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RATIO, PROPORTION, RATE, AND ODDS</a:t>
            </a:r>
          </a:p>
        </p:txBody>
      </p:sp>
    </p:spTree>
    <p:extLst>
      <p:ext uri="{BB962C8B-B14F-4D97-AF65-F5344CB8AC3E}">
        <p14:creationId xmlns:p14="http://schemas.microsoft.com/office/powerpoint/2010/main" val="34184864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9062311" y="-847342"/>
            <a:ext cx="2282345" cy="3977029"/>
          </a:xfrm>
          <a:prstGeom prst="rect">
            <a:avLst/>
          </a:prstGeom>
        </p:spPr>
      </p:pic>
      <p:sp>
        <p:nvSpPr>
          <p:cNvPr id="24" name="文本框 3"/>
          <p:cNvSpPr txBox="1"/>
          <p:nvPr/>
        </p:nvSpPr>
        <p:spPr>
          <a:xfrm>
            <a:off x="529526" y="254866"/>
            <a:ext cx="8496564" cy="830997"/>
          </a:xfrm>
          <a:prstGeom prst="rect">
            <a:avLst/>
          </a:prstGeom>
          <a:noFill/>
          <a:ln w="9525">
            <a:noFill/>
          </a:ln>
        </p:spPr>
        <p:txBody>
          <a:bodyPr wrap="square" anchor="t">
            <a:spAutoFit/>
          </a:bodyPr>
          <a:lstStyle/>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Health Indicators Concepts: </a:t>
            </a:r>
          </a:p>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Numerator and Denominator</a:t>
            </a:r>
          </a:p>
        </p:txBody>
      </p:sp>
      <p:sp>
        <p:nvSpPr>
          <p:cNvPr id="3" name="Content Placeholder 2">
            <a:extLst>
              <a:ext uri="{FF2B5EF4-FFF2-40B4-BE49-F238E27FC236}">
                <a16:creationId xmlns="" xmlns:a16="http://schemas.microsoft.com/office/drawing/2014/main" id="{DDFA976D-8172-4171-01DA-B4EFC7D4B7F3}"/>
              </a:ext>
            </a:extLst>
          </p:cNvPr>
          <p:cNvSpPr txBox="1">
            <a:spLocks/>
          </p:cNvSpPr>
          <p:nvPr/>
        </p:nvSpPr>
        <p:spPr>
          <a:xfrm>
            <a:off x="370027" y="1774715"/>
            <a:ext cx="5181600" cy="49525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Numerator</a:t>
            </a:r>
            <a:r>
              <a:rPr lang="en-US" sz="1800" u="sng" dirty="0"/>
              <a:t>:</a:t>
            </a:r>
          </a:p>
          <a:p>
            <a:pPr marL="914400" lvl="2" indent="0">
              <a:buFont typeface="Arial" panose="020B0604020202020204" pitchFamily="34" charset="0"/>
              <a:buNone/>
            </a:pPr>
            <a:endParaRPr lang="en-US" sz="1800" u="sng" dirty="0"/>
          </a:p>
          <a:p>
            <a:pPr lvl="1"/>
            <a:r>
              <a:rPr lang="en-US" sz="1800" dirty="0"/>
              <a:t>Number of times an event (e.g. death, sickness, births, </a:t>
            </a:r>
            <a:r>
              <a:rPr lang="en-US" sz="1800" dirty="0" err="1"/>
              <a:t>etc</a:t>
            </a:r>
            <a:r>
              <a:rPr lang="en-US" sz="1800" dirty="0"/>
              <a:t>) has occurred in a population during a specified time period. </a:t>
            </a:r>
          </a:p>
          <a:p>
            <a:pPr lvl="1"/>
            <a:endParaRPr lang="en-US" sz="1800" dirty="0"/>
          </a:p>
          <a:p>
            <a:pPr lvl="1"/>
            <a:r>
              <a:rPr lang="en-US" sz="1800" dirty="0"/>
              <a:t>The numerator is </a:t>
            </a:r>
            <a:r>
              <a:rPr lang="en-US" sz="1800" b="1" dirty="0"/>
              <a:t>ALWAYS</a:t>
            </a:r>
            <a:r>
              <a:rPr lang="en-US" sz="1800" dirty="0"/>
              <a:t> a components of (included in) the denominator of </a:t>
            </a:r>
            <a:r>
              <a:rPr lang="en-US" sz="1800" b="1" dirty="0"/>
              <a:t>proportions and rates</a:t>
            </a:r>
          </a:p>
          <a:p>
            <a:pPr lvl="1"/>
            <a:endParaRPr lang="en-US" sz="1800" dirty="0"/>
          </a:p>
        </p:txBody>
      </p:sp>
      <p:sp>
        <p:nvSpPr>
          <p:cNvPr id="5" name="Content Placeholder 3">
            <a:extLst>
              <a:ext uri="{FF2B5EF4-FFF2-40B4-BE49-F238E27FC236}">
                <a16:creationId xmlns="" xmlns:a16="http://schemas.microsoft.com/office/drawing/2014/main" id="{C4C8A73A-E316-9422-A3C1-5C051530AD64}"/>
              </a:ext>
            </a:extLst>
          </p:cNvPr>
          <p:cNvSpPr txBox="1">
            <a:spLocks/>
          </p:cNvSpPr>
          <p:nvPr/>
        </p:nvSpPr>
        <p:spPr>
          <a:xfrm>
            <a:off x="5427445" y="1650537"/>
            <a:ext cx="5181600" cy="495259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1" u="sng" dirty="0"/>
              <a:t>Denominator</a:t>
            </a:r>
            <a:r>
              <a:rPr lang="en-US" sz="1800" u="sng" dirty="0"/>
              <a:t>:</a:t>
            </a:r>
          </a:p>
          <a:p>
            <a:pPr marL="457200" lvl="1" indent="0">
              <a:buFont typeface="Arial" panose="020B0604020202020204" pitchFamily="34" charset="0"/>
              <a:buNone/>
            </a:pPr>
            <a:endParaRPr lang="en-US" sz="1800" u="sng" dirty="0"/>
          </a:p>
          <a:p>
            <a:pPr lvl="1"/>
            <a:r>
              <a:rPr lang="en-US" sz="1800" dirty="0"/>
              <a:t>Denominators are specially important for </a:t>
            </a:r>
            <a:r>
              <a:rPr lang="en-US" sz="1800" b="1" dirty="0"/>
              <a:t>RATES.</a:t>
            </a:r>
            <a:endParaRPr lang="en-US" sz="1800" b="1" u="sng" dirty="0"/>
          </a:p>
          <a:p>
            <a:pPr lvl="1"/>
            <a:endParaRPr lang="en-US" sz="1800" b="1" u="sng" dirty="0"/>
          </a:p>
          <a:p>
            <a:pPr lvl="1"/>
            <a:r>
              <a:rPr lang="en-US" sz="1800" dirty="0"/>
              <a:t>It might be related to:</a:t>
            </a:r>
          </a:p>
          <a:p>
            <a:pPr lvl="2"/>
            <a:r>
              <a:rPr lang="en-US" sz="1800" b="1" dirty="0"/>
              <a:t>The population </a:t>
            </a:r>
            <a:r>
              <a:rPr lang="en-US" sz="1800" dirty="0"/>
              <a:t>such as mid-year population in a given year </a:t>
            </a:r>
          </a:p>
          <a:p>
            <a:pPr marL="914400" lvl="2" indent="0">
              <a:buFont typeface="Arial" panose="020B0604020202020204" pitchFamily="34" charset="0"/>
              <a:buNone/>
            </a:pPr>
            <a:r>
              <a:rPr lang="en-US" sz="1800" dirty="0"/>
              <a:t>		</a:t>
            </a:r>
            <a:r>
              <a:rPr lang="en-US" sz="1800" b="1" dirty="0"/>
              <a:t>OR</a:t>
            </a:r>
          </a:p>
          <a:p>
            <a:pPr lvl="2"/>
            <a:r>
              <a:rPr lang="en-US" sz="1800" b="1" dirty="0"/>
              <a:t>Total events </a:t>
            </a:r>
            <a:r>
              <a:rPr lang="en-US" sz="1800" dirty="0"/>
              <a:t>where it’s more relevant than </a:t>
            </a:r>
            <a:r>
              <a:rPr lang="en-US" sz="1800" dirty="0" smtClean="0"/>
              <a:t>total </a:t>
            </a:r>
            <a:r>
              <a:rPr lang="en-US" sz="1800" dirty="0"/>
              <a:t>population. For example, case fatality rate from car injuries, it’s more meaningful to have the denominator of ‘number of vehicles’. Why?</a:t>
            </a:r>
          </a:p>
          <a:p>
            <a:pPr lvl="2"/>
            <a:endParaRPr lang="en-US" sz="1800" dirty="0"/>
          </a:p>
        </p:txBody>
      </p:sp>
    </p:spTree>
    <p:extLst>
      <p:ext uri="{BB962C8B-B14F-4D97-AF65-F5344CB8AC3E}">
        <p14:creationId xmlns:p14="http://schemas.microsoft.com/office/powerpoint/2010/main" val="38968722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15" name="图片 14"/>
          <p:cNvPicPr>
            <a:picLocks noChangeAspect="1"/>
          </p:cNvPicPr>
          <p:nvPr/>
        </p:nvPicPr>
        <p:blipFill rotWithShape="1">
          <a:blip r:embed="rId5" cstate="print">
            <a:extLst>
              <a:ext uri="{28A0092B-C50C-407E-A947-70E740481C1C}">
                <a14:useLocalDpi xmlns:a14="http://schemas.microsoft.com/office/drawing/2010/main" val="0"/>
              </a:ext>
            </a:extLst>
          </a:blip>
          <a:srcRect l="24564" t="-369" r="19186" b="369"/>
          <a:stretch>
            <a:fillRect/>
          </a:stretch>
        </p:blipFill>
        <p:spPr>
          <a:xfrm rot="5400000">
            <a:off x="9062311" y="-847342"/>
            <a:ext cx="2282345" cy="3977029"/>
          </a:xfrm>
          <a:prstGeom prst="rect">
            <a:avLst/>
          </a:prstGeom>
        </p:spPr>
      </p:pic>
      <p:sp>
        <p:nvSpPr>
          <p:cNvPr id="24" name="文本框 3"/>
          <p:cNvSpPr txBox="1"/>
          <p:nvPr/>
        </p:nvSpPr>
        <p:spPr>
          <a:xfrm>
            <a:off x="529526" y="254866"/>
            <a:ext cx="8496564" cy="830997"/>
          </a:xfrm>
          <a:prstGeom prst="rect">
            <a:avLst/>
          </a:prstGeom>
          <a:noFill/>
          <a:ln w="9525">
            <a:noFill/>
          </a:ln>
        </p:spPr>
        <p:txBody>
          <a:bodyPr wrap="square" anchor="t">
            <a:spAutoFit/>
          </a:bodyPr>
          <a:lstStyle/>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Health Indicators Concepts:</a:t>
            </a:r>
          </a:p>
          <a:p>
            <a:pPr algn="ctr"/>
            <a:r>
              <a:rPr lang="en-US" sz="2400" b="1" dirty="0">
                <a:solidFill>
                  <a:schemeClr val="tx1">
                    <a:lumMod val="65000"/>
                    <a:lumOff val="35000"/>
                  </a:schemeClr>
                </a:solidFill>
                <a:latin typeface="Arial" panose="020B0604020202020204" pitchFamily="34" charset="0"/>
                <a:ea typeface="Arial" panose="020B0604020202020204" pitchFamily="34" charset="0"/>
              </a:rPr>
              <a:t>Multipliers (10</a:t>
            </a:r>
            <a:r>
              <a:rPr lang="en-US" sz="2400" baseline="30000" dirty="0">
                <a:uFillTx/>
                <a:latin typeface="Helvetica" pitchFamily="2" charset="0"/>
              </a:rPr>
              <a:t>n</a:t>
            </a:r>
            <a:r>
              <a:rPr lang="en-US" sz="2400" b="1" dirty="0">
                <a:solidFill>
                  <a:schemeClr val="tx1">
                    <a:lumMod val="65000"/>
                    <a:lumOff val="35000"/>
                  </a:schemeClr>
                </a:solidFill>
                <a:latin typeface="Arial" panose="020B0604020202020204" pitchFamily="34" charset="0"/>
                <a:ea typeface="Arial" panose="020B0604020202020204" pitchFamily="34" charset="0"/>
              </a:rPr>
              <a:t> / per 100, 1000, 100,000)</a:t>
            </a:r>
          </a:p>
        </p:txBody>
      </p:sp>
      <p:sp>
        <p:nvSpPr>
          <p:cNvPr id="7" name="TextBox 6">
            <a:extLst>
              <a:ext uri="{FF2B5EF4-FFF2-40B4-BE49-F238E27FC236}">
                <a16:creationId xmlns="" xmlns:a16="http://schemas.microsoft.com/office/drawing/2014/main" id="{8BFFDEF8-008C-C58F-16CE-B8EABB9E0AD2}"/>
              </a:ext>
            </a:extLst>
          </p:cNvPr>
          <p:cNvSpPr txBox="1"/>
          <p:nvPr/>
        </p:nvSpPr>
        <p:spPr>
          <a:xfrm>
            <a:off x="363971" y="2053493"/>
            <a:ext cx="8496564" cy="3970318"/>
          </a:xfrm>
          <a:prstGeom prst="rect">
            <a:avLst/>
          </a:prstGeom>
          <a:noFill/>
        </p:spPr>
        <p:txBody>
          <a:bodyPr wrap="square">
            <a:spAutoFit/>
          </a:bodyPr>
          <a:lstStyle/>
          <a:p>
            <a:pPr marL="457200" indent="-457200" algn="l">
              <a:buFont typeface="Arial" panose="020B0604020202020204" pitchFamily="34" charset="0"/>
              <a:buChar char="•"/>
            </a:pPr>
            <a:r>
              <a:rPr lang="en-US" dirty="0">
                <a:uFillTx/>
                <a:latin typeface="Helvetica" pitchFamily="2" charset="0"/>
              </a:rPr>
              <a:t>Majority of formulae include a multiplier of 100 and most often a multiplier of 1000, 10,000 or even 100,000.</a:t>
            </a:r>
          </a:p>
          <a:p>
            <a:pPr marL="457200" indent="-457200" algn="l">
              <a:buFont typeface="Arial" panose="020B0604020202020204" pitchFamily="34" charset="0"/>
              <a:buChar char="•"/>
            </a:pPr>
            <a:endParaRPr lang="en-US" dirty="0">
              <a:uFillTx/>
              <a:latin typeface="Helvetica" pitchFamily="2" charset="0"/>
            </a:endParaRPr>
          </a:p>
          <a:p>
            <a:pPr marL="457200" indent="-457200" algn="l">
              <a:buFont typeface="Arial" panose="020B0604020202020204" pitchFamily="34" charset="0"/>
              <a:buChar char="•"/>
            </a:pPr>
            <a:r>
              <a:rPr lang="en-US" dirty="0">
                <a:uFillTx/>
                <a:latin typeface="Helvetica" pitchFamily="2" charset="0"/>
              </a:rPr>
              <a:t>A multiplier is used to:</a:t>
            </a:r>
          </a:p>
          <a:p>
            <a:pPr marL="1143000" lvl="1" indent="-457200">
              <a:buFont typeface="Arial" panose="020B0604020202020204" pitchFamily="34" charset="0"/>
              <a:buChar char="•"/>
            </a:pPr>
            <a:r>
              <a:rPr lang="en-US" dirty="0">
                <a:uFillTx/>
                <a:latin typeface="Helvetica" pitchFamily="2" charset="0"/>
              </a:rPr>
              <a:t>Indicate </a:t>
            </a:r>
            <a:r>
              <a:rPr lang="en-US" u="sng" dirty="0">
                <a:uFillTx/>
                <a:latin typeface="Helvetica" pitchFamily="2" charset="0"/>
              </a:rPr>
              <a:t>how often something occurred </a:t>
            </a:r>
            <a:r>
              <a:rPr lang="en-US" dirty="0">
                <a:uFillTx/>
                <a:latin typeface="Helvetica" pitchFamily="2" charset="0"/>
              </a:rPr>
              <a:t>per 1000 population or per 100,000 population</a:t>
            </a:r>
          </a:p>
          <a:p>
            <a:pPr marL="1143000" lvl="1" indent="-457200">
              <a:buFont typeface="Arial" panose="020B0604020202020204" pitchFamily="34" charset="0"/>
              <a:buChar char="•"/>
            </a:pPr>
            <a:r>
              <a:rPr lang="en-US" u="sng" dirty="0">
                <a:uFillTx/>
                <a:latin typeface="Helvetica" pitchFamily="2" charset="0"/>
              </a:rPr>
              <a:t>Decrease the use of minute decimal fractions</a:t>
            </a:r>
            <a:r>
              <a:rPr lang="en-US" dirty="0">
                <a:uFillTx/>
                <a:latin typeface="Helvetica" pitchFamily="2" charset="0"/>
              </a:rPr>
              <a:t>. </a:t>
            </a:r>
            <a:r>
              <a:rPr lang="en-US" dirty="0" err="1">
                <a:uFillTx/>
                <a:latin typeface="Helvetica" pitchFamily="2" charset="0"/>
              </a:rPr>
              <a:t>e.g</a:t>
            </a:r>
            <a:r>
              <a:rPr lang="en-US" dirty="0">
                <a:uFillTx/>
                <a:latin typeface="Helvetica" pitchFamily="2" charset="0"/>
              </a:rPr>
              <a:t> a mortality rate of 0.000071, huh?</a:t>
            </a:r>
          </a:p>
          <a:p>
            <a:pPr marL="1143000" lvl="1" indent="-457200">
              <a:buFont typeface="Arial" panose="020B0604020202020204" pitchFamily="34" charset="0"/>
              <a:buChar char="•"/>
            </a:pPr>
            <a:r>
              <a:rPr lang="en-US" u="sng" dirty="0">
                <a:uFillTx/>
                <a:latin typeface="Helvetica" pitchFamily="2" charset="0"/>
              </a:rPr>
              <a:t>Increase data comprehension </a:t>
            </a:r>
            <a:r>
              <a:rPr lang="en-US" dirty="0">
                <a:uFillTx/>
                <a:latin typeface="Helvetica" pitchFamily="2" charset="0"/>
              </a:rPr>
              <a:t>(how well we understand the presented data) </a:t>
            </a:r>
          </a:p>
          <a:p>
            <a:pPr lvl="1" indent="0">
              <a:buNone/>
            </a:pPr>
            <a:endParaRPr lang="en-US" dirty="0">
              <a:uFillTx/>
              <a:latin typeface="Helvetica" pitchFamily="2" charset="0"/>
            </a:endParaRPr>
          </a:p>
          <a:p>
            <a:pPr marL="457200" indent="-457200" algn="l">
              <a:buFont typeface="Arial" panose="020B0604020202020204" pitchFamily="34" charset="0"/>
              <a:buChar char="•"/>
            </a:pPr>
            <a:r>
              <a:rPr lang="en-US" dirty="0">
                <a:uFillTx/>
                <a:latin typeface="Helvetica" pitchFamily="2" charset="0"/>
              </a:rPr>
              <a:t>In certain rates, rather than specifying a multiplier such as 1000 or 100,000, </a:t>
            </a:r>
            <a:r>
              <a:rPr lang="en-US" u="sng" dirty="0">
                <a:uFillTx/>
                <a:latin typeface="Helvetica" pitchFamily="2" charset="0"/>
              </a:rPr>
              <a:t>you can use 10</a:t>
            </a:r>
            <a:r>
              <a:rPr lang="en-US" u="sng" baseline="30000" dirty="0">
                <a:uFillTx/>
                <a:latin typeface="Helvetica" pitchFamily="2" charset="0"/>
              </a:rPr>
              <a:t>n</a:t>
            </a:r>
            <a:r>
              <a:rPr lang="en-US" u="sng" dirty="0">
                <a:uFillTx/>
                <a:latin typeface="Helvetica" pitchFamily="2" charset="0"/>
              </a:rPr>
              <a:t> </a:t>
            </a:r>
            <a:r>
              <a:rPr lang="en-US" dirty="0">
                <a:uFillTx/>
                <a:latin typeface="Helvetica" pitchFamily="2" charset="0"/>
              </a:rPr>
              <a:t>so the most appropriate multiplier can be selected to facilitate the data interpretation. </a:t>
            </a:r>
          </a:p>
        </p:txBody>
      </p:sp>
    </p:spTree>
    <p:extLst>
      <p:ext uri="{BB962C8B-B14F-4D97-AF65-F5344CB8AC3E}">
        <p14:creationId xmlns:p14="http://schemas.microsoft.com/office/powerpoint/2010/main" val="33835077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 y="19566"/>
            <a:ext cx="12192001" cy="6858000"/>
            <a:chOff x="-1" y="-3880"/>
            <a:chExt cx="12192001" cy="6858000"/>
          </a:xfrm>
        </p:grpSpPr>
        <p:pic>
          <p:nvPicPr>
            <p:cNvPr id="23" name="图片 22"/>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24" name="图片 23"/>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25" name="矩形 24"/>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6" name="文本框 3"/>
          <p:cNvSpPr txBox="1"/>
          <p:nvPr/>
        </p:nvSpPr>
        <p:spPr>
          <a:xfrm>
            <a:off x="1111910" y="162724"/>
            <a:ext cx="10263225" cy="707886"/>
          </a:xfrm>
          <a:prstGeom prst="rect">
            <a:avLst/>
          </a:prstGeom>
          <a:noFill/>
          <a:ln w="9525">
            <a:noFill/>
          </a:ln>
        </p:spPr>
        <p:txBody>
          <a:bodyPr wrap="square" anchor="t">
            <a:spAutoFit/>
          </a:bodyPr>
          <a:lstStyle/>
          <a:p>
            <a:pPr algn="ctr"/>
            <a:r>
              <a:rPr lang="en-US" altLang="zh-CN" sz="2000" b="1" dirty="0">
                <a:solidFill>
                  <a:schemeClr val="tx1">
                    <a:lumMod val="65000"/>
                    <a:lumOff val="35000"/>
                  </a:schemeClr>
                </a:solidFill>
                <a:latin typeface="Arial" panose="020B0604020202020204" pitchFamily="34" charset="0"/>
                <a:ea typeface="Arial" panose="020B0604020202020204" pitchFamily="34" charset="0"/>
              </a:rPr>
              <a:t>CLASSIFICATION OF INDICATORS – </a:t>
            </a:r>
          </a:p>
          <a:p>
            <a:pPr algn="ctr"/>
            <a:r>
              <a:rPr lang="en-US" altLang="zh-CN" sz="2000" b="1" dirty="0">
                <a:solidFill>
                  <a:schemeClr val="tx1">
                    <a:lumMod val="65000"/>
                    <a:lumOff val="35000"/>
                  </a:schemeClr>
                </a:solidFill>
                <a:latin typeface="Arial" panose="020B0604020202020204" pitchFamily="34" charset="0"/>
                <a:ea typeface="Arial" panose="020B0604020202020204" pitchFamily="34" charset="0"/>
              </a:rPr>
              <a:t>POSITIVE AND NEGATIVE HEALTH INDICATORS</a:t>
            </a:r>
          </a:p>
        </p:txBody>
      </p:sp>
      <p:grpSp>
        <p:nvGrpSpPr>
          <p:cNvPr id="41" name="组合 40"/>
          <p:cNvGrpSpPr/>
          <p:nvPr/>
        </p:nvGrpSpPr>
        <p:grpSpPr>
          <a:xfrm>
            <a:off x="547920" y="1462923"/>
            <a:ext cx="10973347" cy="4346062"/>
            <a:chOff x="609021" y="1868294"/>
            <a:chExt cx="10973330" cy="1356919"/>
          </a:xfrm>
        </p:grpSpPr>
        <p:grpSp>
          <p:nvGrpSpPr>
            <p:cNvPr id="27" name="组合 26"/>
            <p:cNvGrpSpPr/>
            <p:nvPr/>
          </p:nvGrpSpPr>
          <p:grpSpPr>
            <a:xfrm>
              <a:off x="609021" y="1868294"/>
              <a:ext cx="4389832" cy="1356919"/>
              <a:chOff x="699559" y="2088677"/>
              <a:chExt cx="4389832" cy="1356919"/>
            </a:xfrm>
          </p:grpSpPr>
          <p:sp>
            <p:nvSpPr>
              <p:cNvPr id="28" name="矩形 28"/>
              <p:cNvSpPr/>
              <p:nvPr/>
            </p:nvSpPr>
            <p:spPr>
              <a:xfrm>
                <a:off x="699559" y="2088677"/>
                <a:ext cx="4389832" cy="1356919"/>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en-US" altLang="zh-CN"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Indicators are considered </a:t>
                </a:r>
                <a:r>
                  <a:rPr lang="en-US" altLang="zh-CN" b="1" u="sng"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positive</a:t>
                </a:r>
                <a:r>
                  <a:rPr lang="en-US" altLang="zh-CN"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when they have a direct relationship (association, correlation) with healthiness. </a:t>
                </a: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higher the indicator value, the better the state of health of the people in the population being studied.</a:t>
                </a:r>
              </a:p>
              <a:p>
                <a:pPr algn="just" defTabSz="1216025">
                  <a:lnSpc>
                    <a:spcPct val="120000"/>
                  </a:lnSpc>
                  <a:spcBef>
                    <a:spcPct val="20000"/>
                  </a:spcBef>
                </a:pP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Life expectancy at birth is an indicator of long-term survival. As such, it can be considered a positive health indicator. Other examples of positive indicators are the proportion of cured tuberculosis cases, of vaccine coverage, or of met family planning needs.</a:t>
                </a:r>
              </a:p>
            </p:txBody>
          </p:sp>
          <p:sp>
            <p:nvSpPr>
              <p:cNvPr id="29" name="天启设计模板，盗取必究"/>
              <p:cNvSpPr txBox="1"/>
              <p:nvPr/>
            </p:nvSpPr>
            <p:spPr>
              <a:xfrm>
                <a:off x="1404493" y="2262425"/>
                <a:ext cx="1603467" cy="76726"/>
              </a:xfrm>
              <a:prstGeom prst="rect">
                <a:avLst/>
              </a:prstGeom>
              <a:noFill/>
              <a:ln w="9525">
                <a:noFill/>
              </a:ln>
            </p:spPr>
            <p:txBody>
              <a:bodyPr wrap="square" lIns="0" tIns="0" rIns="0" bIns="0" anchor="t">
                <a:spAutoFit/>
              </a:bodyPr>
              <a:lstStyle/>
              <a:p>
                <a:pPr defTabSz="1216025">
                  <a:spcBef>
                    <a:spcPct val="20000"/>
                  </a:spcBef>
                </a:pPr>
                <a:endParaRPr lang="sr-Latn-RS" altLang="zh-CN"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sp>
          <p:nvSpPr>
            <p:cNvPr id="38" name="矩形 28"/>
            <p:cNvSpPr/>
            <p:nvPr/>
          </p:nvSpPr>
          <p:spPr>
            <a:xfrm>
              <a:off x="7315332" y="1934587"/>
              <a:ext cx="4267019" cy="1166654"/>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Indicators are considered </a:t>
              </a:r>
              <a:r>
                <a:rPr lang="en-US" altLang="zh-CN" b="1" u="sng"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negative</a:t>
              </a: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when they have an inverse relationship (association, correlation) with healthiness. The higher the indicator value, the worse the state of health of the people in the population being studied.</a:t>
              </a:r>
            </a:p>
            <a:p>
              <a:pPr algn="just" defTabSz="1216025">
                <a:lnSpc>
                  <a:spcPct val="120000"/>
                </a:lnSpc>
                <a:spcBef>
                  <a:spcPct val="20000"/>
                </a:spcBef>
              </a:pP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Examples of negative indicators are infant mortality rate, maternal mortality ratio, rate of incidence of</a:t>
              </a:r>
            </a:p>
            <a:p>
              <a:pPr algn="just" defTabSz="1216025">
                <a:lnSpc>
                  <a:spcPct val="120000"/>
                </a:lnSpc>
                <a:spcBef>
                  <a:spcPct val="20000"/>
                </a:spcBef>
              </a:pPr>
              <a:r>
                <a:rPr lang="en-US" altLang="zh-CN"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AIDS, and proportion of tuberculosis patients abandoning treatment…</a:t>
              </a:r>
            </a:p>
          </p:txBody>
        </p:sp>
      </p:grpSp>
      <p:sp>
        <p:nvSpPr>
          <p:cNvPr id="15" name="TextBox 14">
            <a:extLst>
              <a:ext uri="{FF2B5EF4-FFF2-40B4-BE49-F238E27FC236}">
                <a16:creationId xmlns="" xmlns:a16="http://schemas.microsoft.com/office/drawing/2014/main" id="{C620C42B-1C0E-E2F3-9E2F-780B761B29E3}"/>
              </a:ext>
            </a:extLst>
          </p:cNvPr>
          <p:cNvSpPr txBox="1"/>
          <p:nvPr/>
        </p:nvSpPr>
        <p:spPr>
          <a:xfrm>
            <a:off x="453542" y="972782"/>
            <a:ext cx="11156287" cy="369332"/>
          </a:xfrm>
          <a:prstGeom prst="rect">
            <a:avLst/>
          </a:prstGeom>
          <a:noFill/>
        </p:spPr>
        <p:txBody>
          <a:bodyPr wrap="square">
            <a:spAutoFit/>
          </a:bodyPr>
          <a:lstStyle/>
          <a:p>
            <a:pPr algn="ctr"/>
            <a:r>
              <a:rPr lang="en-US" b="1" dirty="0"/>
              <a:t>reflects whether they are associated directly or inversely with health.</a:t>
            </a:r>
          </a:p>
        </p:txBody>
      </p:sp>
      <p:pic>
        <p:nvPicPr>
          <p:cNvPr id="17" name="Picture 16">
            <a:extLst>
              <a:ext uri="{FF2B5EF4-FFF2-40B4-BE49-F238E27FC236}">
                <a16:creationId xmlns="" xmlns:a16="http://schemas.microsoft.com/office/drawing/2014/main" id="{09B9809B-D137-CA2F-A2F2-AEDEBD480A57}"/>
              </a:ext>
            </a:extLst>
          </p:cNvPr>
          <p:cNvPicPr>
            <a:picLocks noChangeAspect="1"/>
          </p:cNvPicPr>
          <p:nvPr/>
        </p:nvPicPr>
        <p:blipFill>
          <a:blip r:embed="rId6" cstate="print"/>
          <a:stretch>
            <a:fillRect/>
          </a:stretch>
        </p:blipFill>
        <p:spPr>
          <a:xfrm>
            <a:off x="5032977" y="3280092"/>
            <a:ext cx="2126046" cy="14702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34" y="-70"/>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Arial" panose="020B0604020202020204" pitchFamily="34" charset="0"/>
              </a:endParaRPr>
            </a:p>
          </p:txBody>
        </p:sp>
      </p:grpSp>
      <p:sp>
        <p:nvSpPr>
          <p:cNvPr id="21" name="稻壳天启设计原创模板"/>
          <p:cNvSpPr/>
          <p:nvPr/>
        </p:nvSpPr>
        <p:spPr>
          <a:xfrm>
            <a:off x="1379855" y="297180"/>
            <a:ext cx="9432290" cy="40011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2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sym typeface="+mn-ea"/>
              </a:rPr>
              <a:t>CLASSIFICATION OF INDICATORS</a:t>
            </a:r>
          </a:p>
        </p:txBody>
      </p:sp>
      <p:sp>
        <p:nvSpPr>
          <p:cNvPr id="5" name="TextBox 4">
            <a:extLst>
              <a:ext uri="{FF2B5EF4-FFF2-40B4-BE49-F238E27FC236}">
                <a16:creationId xmlns="" xmlns:a16="http://schemas.microsoft.com/office/drawing/2014/main" id="{EEAD0BF4-F1D6-8142-FCF3-D9CFA79E20EB}"/>
              </a:ext>
            </a:extLst>
          </p:cNvPr>
          <p:cNvSpPr txBox="1"/>
          <p:nvPr/>
        </p:nvSpPr>
        <p:spPr>
          <a:xfrm>
            <a:off x="351380" y="1480017"/>
            <a:ext cx="10789919" cy="4401205"/>
          </a:xfrm>
          <a:prstGeom prst="rect">
            <a:avLst/>
          </a:prstGeom>
          <a:noFill/>
        </p:spPr>
        <p:txBody>
          <a:bodyPr wrap="square">
            <a:spAutoFit/>
          </a:bodyPr>
          <a:lstStyle/>
          <a:p>
            <a:pPr marL="342900" indent="-342900">
              <a:buClr>
                <a:srgbClr val="FF0000"/>
              </a:buClr>
              <a:buFont typeface="Wingdings" panose="05000000000000000000" pitchFamily="2" charset="2"/>
              <a:buChar char="Ø"/>
            </a:pPr>
            <a:r>
              <a:rPr lang="en-US" sz="2000" dirty="0">
                <a:solidFill>
                  <a:srgbClr val="C00000"/>
                </a:solidFill>
                <a:latin typeface="Arial" panose="020B0604020202020204" pitchFamily="34" charset="0"/>
                <a:cs typeface="Arial" panose="020B0604020202020204" pitchFamily="34" charset="0"/>
              </a:rPr>
              <a:t>Mortality indicators (crude mortality rate, cause-specific mortality rate, age specific mortality rate, ……)</a:t>
            </a:r>
          </a:p>
          <a:p>
            <a:pPr marL="342900" indent="-342900">
              <a:buClr>
                <a:srgbClr val="FF0000"/>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Morbidity indicators (incidence, prevalence)</a:t>
            </a:r>
          </a:p>
          <a:p>
            <a:pPr marL="342900" indent="-342900">
              <a:buClr>
                <a:srgbClr val="FF0000"/>
              </a:buClr>
              <a:buFont typeface="Wingdings" panose="05000000000000000000" pitchFamily="2" charset="2"/>
              <a:buChar char="Ø"/>
            </a:pPr>
            <a:r>
              <a:rPr lang="en-US" sz="2000" dirty="0">
                <a:solidFill>
                  <a:srgbClr val="0070C0"/>
                </a:solidFill>
                <a:latin typeface="Arial" panose="020B0604020202020204" pitchFamily="34" charset="0"/>
                <a:cs typeface="Arial" panose="020B0604020202020204" pitchFamily="34" charset="0"/>
              </a:rPr>
              <a:t>Disability indicators (DALY, QALY,….)</a:t>
            </a:r>
          </a:p>
          <a:p>
            <a:pPr marL="342900" indent="-342900">
              <a:buClr>
                <a:srgbClr val="FF0000"/>
              </a:buClr>
              <a:buFont typeface="Wingdings" panose="05000000000000000000" pitchFamily="2" charset="2"/>
              <a:buChar char="Ø"/>
            </a:pPr>
            <a:r>
              <a:rPr lang="en-US" sz="2000" dirty="0">
                <a:solidFill>
                  <a:srgbClr val="00B050"/>
                </a:solidFill>
                <a:latin typeface="Arial" panose="020B0604020202020204" pitchFamily="34" charset="0"/>
                <a:cs typeface="Arial" panose="020B0604020202020204" pitchFamily="34" charset="0"/>
              </a:rPr>
              <a:t>Nutritional status indicators (anthropometric measurements,…)</a:t>
            </a:r>
          </a:p>
          <a:p>
            <a:pPr marL="342900" indent="-342900">
              <a:buClr>
                <a:srgbClr val="FF0000"/>
              </a:buClr>
              <a:buFont typeface="Wingdings" panose="05000000000000000000" pitchFamily="2" charset="2"/>
              <a:buChar char="Ø"/>
            </a:pPr>
            <a:r>
              <a:rPr lang="en-US" sz="2000" dirty="0">
                <a:solidFill>
                  <a:schemeClr val="accent5">
                    <a:lumMod val="50000"/>
                  </a:schemeClr>
                </a:solidFill>
                <a:latin typeface="Arial" panose="020B0604020202020204" pitchFamily="34" charset="0"/>
                <a:cs typeface="Arial" panose="020B0604020202020204" pitchFamily="34" charset="0"/>
              </a:rPr>
              <a:t>Health care delivery indicators (doctor-population ratio, population-bed ratio,……)</a:t>
            </a:r>
          </a:p>
          <a:p>
            <a:pPr marL="342900" indent="-342900">
              <a:buClr>
                <a:srgbClr val="FF0000"/>
              </a:buClr>
              <a:buFont typeface="Wingdings" panose="05000000000000000000" pitchFamily="2" charset="2"/>
              <a:buChar char="Ø"/>
            </a:pPr>
            <a:r>
              <a:rPr lang="en-US" sz="2000" dirty="0">
                <a:solidFill>
                  <a:schemeClr val="accent2">
                    <a:lumMod val="75000"/>
                  </a:schemeClr>
                </a:solidFill>
                <a:latin typeface="Arial" panose="020B0604020202020204" pitchFamily="34" charset="0"/>
                <a:cs typeface="Arial" panose="020B0604020202020204" pitchFamily="34" charset="0"/>
              </a:rPr>
              <a:t>Utilization rates (bed turnover ratio, vaccine coverage ratio,…)</a:t>
            </a:r>
          </a:p>
          <a:p>
            <a:pPr marL="342900" indent="-342900">
              <a:buClr>
                <a:srgbClr val="FF0000"/>
              </a:buClr>
              <a:buFont typeface="Wingdings" panose="05000000000000000000" pitchFamily="2" charset="2"/>
              <a:buChar char="Ø"/>
            </a:pPr>
            <a:r>
              <a:rPr lang="en-US" sz="2000" dirty="0">
                <a:solidFill>
                  <a:srgbClr val="7030A0"/>
                </a:solidFill>
                <a:latin typeface="Arial" panose="020B0604020202020204" pitchFamily="34" charset="0"/>
                <a:cs typeface="Arial" panose="020B0604020202020204" pitchFamily="34" charset="0"/>
              </a:rPr>
              <a:t>Social and mental health indicators (tobacco use, substance Abuse, responsible sexual behavior, mental health)</a:t>
            </a:r>
          </a:p>
          <a:p>
            <a:pPr marL="342900" indent="-342900">
              <a:buClr>
                <a:srgbClr val="FF0000"/>
              </a:buClr>
              <a:buFont typeface="Wingdings" panose="05000000000000000000" pitchFamily="2" charset="2"/>
              <a:buChar char="Ø"/>
            </a:pPr>
            <a:r>
              <a:rPr lang="en-US" sz="2000" dirty="0">
                <a:solidFill>
                  <a:srgbClr val="FF0000"/>
                </a:solidFill>
                <a:latin typeface="Arial" panose="020B0604020202020204" pitchFamily="34" charset="0"/>
                <a:cs typeface="Arial" panose="020B0604020202020204" pitchFamily="34" charset="0"/>
              </a:rPr>
              <a:t>Environmental indicators (Environmental Quality)</a:t>
            </a:r>
          </a:p>
          <a:p>
            <a:pPr marL="342900" indent="-342900">
              <a:buClr>
                <a:srgbClr val="FF0000"/>
              </a:buClr>
              <a:buFont typeface="Wingdings" panose="05000000000000000000" pitchFamily="2" charset="2"/>
              <a:buChar char="Ø"/>
            </a:pPr>
            <a:r>
              <a:rPr lang="en-US" sz="2000" dirty="0">
                <a:latin typeface="Arial" panose="020B0604020202020204" pitchFamily="34" charset="0"/>
                <a:cs typeface="Arial" panose="020B0604020202020204" pitchFamily="34" charset="0"/>
              </a:rPr>
              <a:t>Socioeconomic indicators (rate of population increase, dependency ratio, literacy rate,….)</a:t>
            </a:r>
          </a:p>
          <a:p>
            <a:pPr marL="342900" indent="-342900">
              <a:buClr>
                <a:srgbClr val="FF0000"/>
              </a:buClr>
              <a:buFont typeface="Wingdings" panose="05000000000000000000" pitchFamily="2" charset="2"/>
              <a:buChar char="Ø"/>
            </a:pPr>
            <a:r>
              <a:rPr lang="en-US" sz="2000" dirty="0">
                <a:solidFill>
                  <a:srgbClr val="0070C0"/>
                </a:solidFill>
                <a:latin typeface="Arial" panose="020B0604020202020204" pitchFamily="34" charset="0"/>
                <a:cs typeface="Arial" panose="020B0604020202020204" pitchFamily="34" charset="0"/>
              </a:rPr>
              <a:t>Health policy indicators (GNP spent on healthcare,…)</a:t>
            </a:r>
          </a:p>
          <a:p>
            <a:pPr marL="342900" indent="-342900">
              <a:buClr>
                <a:srgbClr val="FF0000"/>
              </a:buClr>
              <a:buFont typeface="Wingdings" panose="05000000000000000000" pitchFamily="2" charset="2"/>
              <a:buChar char="Ø"/>
            </a:pPr>
            <a:r>
              <a:rPr lang="en-US" sz="2000" dirty="0">
                <a:solidFill>
                  <a:srgbClr val="0070C0"/>
                </a:solidFill>
                <a:latin typeface="Arial" panose="020B0604020202020204" pitchFamily="34" charset="0"/>
                <a:cs typeface="Arial" panose="020B0604020202020204" pitchFamily="34" charset="0"/>
              </a:rPr>
              <a:t>Indicators of quality of life </a:t>
            </a:r>
          </a:p>
          <a:p>
            <a:pPr marL="342900" indent="-342900">
              <a:buClr>
                <a:srgbClr val="FF0000"/>
              </a:buClr>
              <a:buFont typeface="Wingdings" panose="05000000000000000000" pitchFamily="2" charset="2"/>
              <a:buChar char="Ø"/>
            </a:pPr>
            <a:r>
              <a:rPr lang="en-US" sz="2000" dirty="0">
                <a:solidFill>
                  <a:schemeClr val="accent2">
                    <a:lumMod val="75000"/>
                  </a:schemeClr>
                </a:solidFill>
                <a:latin typeface="Arial" panose="020B0604020202020204" pitchFamily="34" charset="0"/>
                <a:cs typeface="Arial" panose="020B0604020202020204" pitchFamily="34" charset="0"/>
              </a:rPr>
              <a:t>Other indicators (health for all, MDG, SDG,….)</a:t>
            </a:r>
          </a:p>
        </p:txBody>
      </p:sp>
    </p:spTree>
    <p:extLst>
      <p:ext uri="{BB962C8B-B14F-4D97-AF65-F5344CB8AC3E}">
        <p14:creationId xmlns:p14="http://schemas.microsoft.com/office/powerpoint/2010/main" val="6290939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1755648" y="2106778"/>
            <a:ext cx="9632203" cy="3451469"/>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655813" y="687962"/>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cs typeface="Arial" panose="020B0604020202020204" pitchFamily="34" charset="0"/>
              </a:rPr>
              <a:t>Data sources for calculating indicators:</a:t>
            </a:r>
          </a:p>
        </p:txBody>
      </p:sp>
      <p:sp>
        <p:nvSpPr>
          <p:cNvPr id="6" name="文本框 17"/>
          <p:cNvSpPr txBox="1"/>
          <p:nvPr/>
        </p:nvSpPr>
        <p:spPr>
          <a:xfrm>
            <a:off x="1750175" y="2231135"/>
            <a:ext cx="9632202" cy="2969971"/>
          </a:xfrm>
          <a:prstGeom prst="rect">
            <a:avLst/>
          </a:prstGeom>
          <a:noFill/>
          <a:ln w="9525">
            <a:noFill/>
          </a:ln>
        </p:spPr>
        <p:txBody>
          <a:bodyPr wrap="square" anchor="t">
            <a:spAutoFit/>
          </a:bodyPr>
          <a:lstStyle/>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demographic censuses, </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vital statistics information systems, </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disease reporting systems, </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registries notifiable diseases, cancer and other disease,</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electronic health records databases</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population-based research, and </a:t>
            </a:r>
          </a:p>
          <a:p>
            <a:pPr marL="342900" indent="-342900" algn="just">
              <a:buFont typeface="Wingdings" panose="05000000000000000000" pitchFamily="2" charset="2"/>
              <a:buChar char="ü"/>
            </a:pPr>
            <a:r>
              <a:rPr lang="en-US" altLang="zh-CN" sz="2000" dirty="0">
                <a:solidFill>
                  <a:schemeClr val="tx1">
                    <a:lumMod val="65000"/>
                    <a:lumOff val="35000"/>
                  </a:schemeClr>
                </a:solidFill>
                <a:latin typeface="Arial" panose="020B0604020202020204" pitchFamily="34" charset="0"/>
                <a:ea typeface="Arial" panose="020B0604020202020204" pitchFamily="34" charset="0"/>
              </a:rPr>
              <a:t>other sample-based research—which may be local (subnational) and/or periodic (regular)—and the various information systems created by the health and other sectors for administrative purposes.</a:t>
            </a:r>
          </a:p>
        </p:txBody>
      </p:sp>
    </p:spTree>
    <p:extLst>
      <p:ext uri="{BB962C8B-B14F-4D97-AF65-F5344CB8AC3E}">
        <p14:creationId xmlns:p14="http://schemas.microsoft.com/office/powerpoint/2010/main" val="29808581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1289"/>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1945843" y="1224537"/>
            <a:ext cx="944200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655813" y="303533"/>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DEMOGRAPHIC CENSUSES</a:t>
            </a:r>
          </a:p>
        </p:txBody>
      </p:sp>
      <p:sp>
        <p:nvSpPr>
          <p:cNvPr id="6" name="文本框 17"/>
          <p:cNvSpPr txBox="1"/>
          <p:nvPr/>
        </p:nvSpPr>
        <p:spPr>
          <a:xfrm>
            <a:off x="2165300" y="1224537"/>
            <a:ext cx="9273958" cy="5386090"/>
          </a:xfrm>
          <a:prstGeom prst="rect">
            <a:avLst/>
          </a:prstGeom>
          <a:noFill/>
          <a:ln w="9525">
            <a:noFill/>
          </a:ln>
        </p:spPr>
        <p:txBody>
          <a:bodyPr wrap="square" anchor="t">
            <a:spAutoFit/>
          </a:bodyPr>
          <a:lstStyle/>
          <a:p>
            <a:pPr marL="342900" indent="-342900" algn="just">
              <a:buFont typeface="Wingdings" panose="05000000000000000000" pitchFamily="2" charset="2"/>
              <a:buChar char="ü"/>
            </a:pPr>
            <a:r>
              <a:rPr lang="en-US" altLang="zh-CN" b="1" dirty="0">
                <a:solidFill>
                  <a:schemeClr val="tx1">
                    <a:lumMod val="65000"/>
                    <a:lumOff val="35000"/>
                  </a:schemeClr>
                </a:solidFill>
                <a:latin typeface="Arial" panose="020B0604020202020204" pitchFamily="34" charset="0"/>
                <a:ea typeface="Arial" panose="020B0604020202020204" pitchFamily="34" charset="0"/>
              </a:rPr>
              <a:t>In most countries, the demographic census is the most commonly used data source on the characteristics of a population. A census is of paramount importance for preparing indicators and planning health interventions</a:t>
            </a:r>
            <a:r>
              <a:rPr lang="en-US" altLang="zh-CN" dirty="0">
                <a:solidFill>
                  <a:schemeClr val="tx1">
                    <a:lumMod val="65000"/>
                    <a:lumOff val="35000"/>
                  </a:schemeClr>
                </a:solidFill>
                <a:latin typeface="Arial" panose="020B0604020202020204" pitchFamily="34" charset="0"/>
                <a:ea typeface="Arial" panose="020B0604020202020204" pitchFamily="34" charset="0"/>
              </a:rPr>
              <a:t>. Other demographic data sources are household censuses, civil registries, and national estimates for variables of interest. Demographic data are necessary for calculating many health-related indicators.</a:t>
            </a:r>
          </a:p>
          <a:p>
            <a:pPr marL="342900" indent="-342900" algn="just">
              <a:buFont typeface="Wingdings" panose="05000000000000000000" pitchFamily="2" charset="2"/>
              <a:buChar char="ü"/>
            </a:pPr>
            <a:endParaRPr lang="en-US" altLang="zh-CN" dirty="0">
              <a:solidFill>
                <a:schemeClr val="tx1">
                  <a:lumMod val="65000"/>
                  <a:lumOff val="35000"/>
                </a:schemeClr>
              </a:solidFill>
              <a:latin typeface="Arial" panose="020B0604020202020204" pitchFamily="34" charset="0"/>
              <a:ea typeface="Arial" panose="020B0604020202020204" pitchFamily="34" charset="0"/>
            </a:endParaRPr>
          </a:p>
          <a:p>
            <a:pPr marL="342900" indent="-342900" algn="just">
              <a:buFont typeface="Wingdings" panose="05000000000000000000" pitchFamily="2" charset="2"/>
              <a:buChar char="ü"/>
            </a:pPr>
            <a:r>
              <a:rPr lang="en-US" altLang="zh-CN" dirty="0">
                <a:solidFill>
                  <a:schemeClr val="tx1">
                    <a:lumMod val="65000"/>
                    <a:lumOff val="35000"/>
                  </a:schemeClr>
                </a:solidFill>
                <a:latin typeface="Arial" panose="020B0604020202020204" pitchFamily="34" charset="0"/>
                <a:ea typeface="Arial" panose="020B0604020202020204" pitchFamily="34" charset="0"/>
              </a:rPr>
              <a:t>The data in a national census include: </a:t>
            </a:r>
          </a:p>
          <a:p>
            <a:pPr marL="457200" indent="-457200" algn="just">
              <a:buAutoNum type="alphaLcParenBoth"/>
            </a:pPr>
            <a:r>
              <a:rPr lang="en-US" altLang="zh-CN" b="1" dirty="0">
                <a:solidFill>
                  <a:schemeClr val="tx1">
                    <a:lumMod val="65000"/>
                    <a:lumOff val="35000"/>
                  </a:schemeClr>
                </a:solidFill>
                <a:latin typeface="Arial" panose="020B0604020202020204" pitchFamily="34" charset="0"/>
                <a:ea typeface="Arial" panose="020B0604020202020204" pitchFamily="34" charset="0"/>
              </a:rPr>
              <a:t>total population, by sex, age, and ethnic origin</a:t>
            </a:r>
            <a:r>
              <a:rPr lang="en-US" altLang="zh-CN" dirty="0">
                <a:solidFill>
                  <a:schemeClr val="tx1">
                    <a:lumMod val="65000"/>
                    <a:lumOff val="35000"/>
                  </a:schemeClr>
                </a:solidFill>
                <a:latin typeface="Arial" panose="020B0604020202020204" pitchFamily="34" charset="0"/>
                <a:ea typeface="Arial" panose="020B0604020202020204" pitchFamily="34" charset="0"/>
              </a:rPr>
              <a:t>; </a:t>
            </a:r>
          </a:p>
          <a:p>
            <a:pPr marL="457200" indent="-457200" algn="just">
              <a:buAutoNum type="alphaLcParenBoth"/>
            </a:pPr>
            <a:r>
              <a:rPr lang="en-US" altLang="zh-CN" b="1" dirty="0">
                <a:solidFill>
                  <a:schemeClr val="tx1">
                    <a:lumMod val="65000"/>
                    <a:lumOff val="35000"/>
                  </a:schemeClr>
                </a:solidFill>
                <a:latin typeface="Arial" panose="020B0604020202020204" pitchFamily="34" charset="0"/>
                <a:ea typeface="Arial" panose="020B0604020202020204" pitchFamily="34" charset="0"/>
              </a:rPr>
              <a:t>increase in population; </a:t>
            </a:r>
          </a:p>
          <a:p>
            <a:pPr marL="457200" indent="-457200" algn="just">
              <a:buAutoNum type="alphaLcParenBoth"/>
            </a:pPr>
            <a:r>
              <a:rPr lang="en-US" altLang="zh-CN" b="1" dirty="0">
                <a:solidFill>
                  <a:schemeClr val="tx1">
                    <a:lumMod val="65000"/>
                    <a:lumOff val="35000"/>
                  </a:schemeClr>
                </a:solidFill>
                <a:latin typeface="Arial" panose="020B0604020202020204" pitchFamily="34" charset="0"/>
                <a:ea typeface="Arial" panose="020B0604020202020204" pitchFamily="34" charset="0"/>
              </a:rPr>
              <a:t>rural and urban distribution of the population</a:t>
            </a:r>
            <a:r>
              <a:rPr lang="en-US" altLang="zh-CN" dirty="0">
                <a:solidFill>
                  <a:schemeClr val="tx1">
                    <a:lumMod val="65000"/>
                    <a:lumOff val="35000"/>
                  </a:schemeClr>
                </a:solidFill>
                <a:latin typeface="Arial" panose="020B0604020202020204" pitchFamily="34" charset="0"/>
                <a:ea typeface="Arial" panose="020B0604020202020204" pitchFamily="34" charset="0"/>
              </a:rPr>
              <a:t>; and </a:t>
            </a:r>
          </a:p>
          <a:p>
            <a:pPr marL="457200" indent="-457200" algn="just">
              <a:buAutoNum type="alphaLcParenBoth"/>
            </a:pPr>
            <a:r>
              <a:rPr lang="en-US" altLang="zh-CN" dirty="0">
                <a:solidFill>
                  <a:schemeClr val="tx1">
                    <a:lumMod val="65000"/>
                    <a:lumOff val="35000"/>
                  </a:schemeClr>
                </a:solidFill>
                <a:latin typeface="Arial" panose="020B0604020202020204" pitchFamily="34" charset="0"/>
                <a:ea typeface="Arial" panose="020B0604020202020204" pitchFamily="34" charset="0"/>
              </a:rPr>
              <a:t>dependency ratio. </a:t>
            </a:r>
          </a:p>
          <a:p>
            <a:pPr algn="just"/>
            <a:endParaRPr lang="en-US" altLang="zh-CN" dirty="0">
              <a:solidFill>
                <a:schemeClr val="tx1">
                  <a:lumMod val="65000"/>
                  <a:lumOff val="35000"/>
                </a:schemeClr>
              </a:solidFill>
              <a:latin typeface="Arial" panose="020B0604020202020204" pitchFamily="34" charset="0"/>
              <a:ea typeface="Arial" panose="020B0604020202020204" pitchFamily="34" charset="0"/>
            </a:endParaRPr>
          </a:p>
          <a:p>
            <a:pPr algn="just"/>
            <a:r>
              <a:rPr lang="en-US" altLang="zh-CN" dirty="0">
                <a:solidFill>
                  <a:schemeClr val="tx1">
                    <a:lumMod val="65000"/>
                    <a:lumOff val="35000"/>
                  </a:schemeClr>
                </a:solidFill>
                <a:latin typeface="Arial" panose="020B0604020202020204" pitchFamily="34" charset="0"/>
                <a:ea typeface="Arial" panose="020B0604020202020204" pitchFamily="34" charset="0"/>
              </a:rPr>
              <a:t>In addition, demographic censuses become secondary data sources when used to establish the denominators of many health indicators (rates, proportions, ratios): mortality; incidence and prevalence of diseases, accidents and violent acts; prevalence of risk factors for accidents and violence, as well as sequelae of these events; and ratio of hospital beds to population.</a:t>
            </a:r>
          </a:p>
          <a:p>
            <a:pPr marL="342900" indent="-342900" algn="just">
              <a:buFont typeface="Wingdings" panose="05000000000000000000" pitchFamily="2" charset="2"/>
              <a:buChar char="ü"/>
            </a:pP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038205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655813" y="1224537"/>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655813" y="303533"/>
            <a:ext cx="8561705"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DEMOGRAPHIC CENSUSES</a:t>
            </a:r>
          </a:p>
        </p:txBody>
      </p:sp>
      <p:sp>
        <p:nvSpPr>
          <p:cNvPr id="6" name="文本框 17"/>
          <p:cNvSpPr txBox="1"/>
          <p:nvPr/>
        </p:nvSpPr>
        <p:spPr>
          <a:xfrm>
            <a:off x="2399768" y="1674146"/>
            <a:ext cx="8896882" cy="4555093"/>
          </a:xfrm>
          <a:prstGeom prst="rect">
            <a:avLst/>
          </a:prstGeom>
          <a:noFill/>
          <a:ln w="9525">
            <a:noFill/>
          </a:ln>
        </p:spPr>
        <p:txBody>
          <a:bodyPr wrap="square" anchor="t">
            <a:spAutoFit/>
          </a:bodyPr>
          <a:lstStyle/>
          <a:p>
            <a:pPr marL="342900" indent="-342900" algn="just">
              <a:buFont typeface="Wingdings" panose="05000000000000000000" pitchFamily="2" charset="2"/>
              <a:buChar char="ü"/>
            </a:pPr>
            <a:r>
              <a:rPr lang="en-US" altLang="zh-CN" dirty="0">
                <a:solidFill>
                  <a:schemeClr val="tx1">
                    <a:lumMod val="65000"/>
                    <a:lumOff val="35000"/>
                  </a:schemeClr>
                </a:solidFill>
                <a:latin typeface="Arial" panose="020B0604020202020204" pitchFamily="34" charset="0"/>
                <a:ea typeface="Arial" panose="020B0604020202020204" pitchFamily="34" charset="0"/>
              </a:rPr>
              <a:t>The growing need for information has made censuses an essential tool for countries' information systems. They serve a political, administrative, technical, and scientific purpose. </a:t>
            </a:r>
            <a:r>
              <a:rPr lang="en-US" altLang="zh-CN" b="1" dirty="0">
                <a:solidFill>
                  <a:schemeClr val="tx1">
                    <a:lumMod val="65000"/>
                    <a:lumOff val="35000"/>
                  </a:schemeClr>
                </a:solidFill>
                <a:latin typeface="Arial" panose="020B0604020202020204" pitchFamily="34" charset="0"/>
                <a:ea typeface="Arial" panose="020B0604020202020204" pitchFamily="34" charset="0"/>
              </a:rPr>
              <a:t>Such data are compiled for the entire population, through personal interviews. In most countries, censuses represent periodic data that are collected every ten years, with publication of the information </a:t>
            </a:r>
            <a:r>
              <a:rPr lang="en-US" altLang="zh-CN" dirty="0">
                <a:solidFill>
                  <a:schemeClr val="tx1">
                    <a:lumMod val="65000"/>
                    <a:lumOff val="35000"/>
                  </a:schemeClr>
                </a:solidFill>
                <a:latin typeface="Arial" panose="020B0604020202020204" pitchFamily="34" charset="0"/>
                <a:ea typeface="Arial" panose="020B0604020202020204" pitchFamily="34" charset="0"/>
              </a:rPr>
              <a:t>they yield approximately two years later.</a:t>
            </a:r>
          </a:p>
          <a:p>
            <a:pPr marL="342900" indent="-342900" algn="just">
              <a:buFont typeface="Wingdings" panose="05000000000000000000" pitchFamily="2" charset="2"/>
              <a:buChar char="ü"/>
            </a:pPr>
            <a:endParaRPr lang="en-US" altLang="zh-CN" dirty="0">
              <a:solidFill>
                <a:schemeClr val="tx1">
                  <a:lumMod val="65000"/>
                  <a:lumOff val="35000"/>
                </a:schemeClr>
              </a:solidFill>
              <a:latin typeface="Arial" panose="020B0604020202020204" pitchFamily="34" charset="0"/>
              <a:ea typeface="Arial" panose="020B0604020202020204" pitchFamily="34" charset="0"/>
            </a:endParaRPr>
          </a:p>
          <a:p>
            <a:pPr marL="342900" indent="-342900" algn="just">
              <a:buFont typeface="Wingdings" panose="05000000000000000000" pitchFamily="2" charset="2"/>
              <a:buChar char="ü"/>
            </a:pPr>
            <a:r>
              <a:rPr lang="en-US" altLang="zh-CN" dirty="0">
                <a:solidFill>
                  <a:schemeClr val="tx1">
                    <a:lumMod val="65000"/>
                    <a:lumOff val="35000"/>
                  </a:schemeClr>
                </a:solidFill>
                <a:latin typeface="Arial" panose="020B0604020202020204" pitchFamily="34" charset="0"/>
                <a:ea typeface="Arial" panose="020B0604020202020204" pitchFamily="34" charset="0"/>
              </a:rPr>
              <a:t>One limitation in the use of census data is the possibility of inaccuracies in population estimates for the inter-</a:t>
            </a:r>
            <a:r>
              <a:rPr lang="en-US" altLang="zh-CN" dirty="0" err="1">
                <a:solidFill>
                  <a:schemeClr val="tx1">
                    <a:lumMod val="65000"/>
                    <a:lumOff val="35000"/>
                  </a:schemeClr>
                </a:solidFill>
                <a:latin typeface="Arial" panose="020B0604020202020204" pitchFamily="34" charset="0"/>
                <a:ea typeface="Arial" panose="020B0604020202020204" pitchFamily="34" charset="0"/>
              </a:rPr>
              <a:t>censal</a:t>
            </a:r>
            <a:r>
              <a:rPr lang="en-US" altLang="zh-CN" dirty="0">
                <a:solidFill>
                  <a:schemeClr val="tx1">
                    <a:lumMod val="65000"/>
                    <a:lumOff val="35000"/>
                  </a:schemeClr>
                </a:solidFill>
                <a:latin typeface="Arial" panose="020B0604020202020204" pitchFamily="34" charset="0"/>
                <a:ea typeface="Arial" panose="020B0604020202020204" pitchFamily="34" charset="0"/>
              </a:rPr>
              <a:t> years. These estimates tend to lose accuracy the further they are from the year of the census. In addition, the calculations are subject to changes as new demographic information is generated. There are various methods for making these estimates, each based on its own assumptions, but all include the basic demographic factors of fertility, mortality, and migration.</a:t>
            </a:r>
          </a:p>
          <a:p>
            <a:pPr algn="just"/>
            <a:r>
              <a:rPr lang="en-US" altLang="zh-CN" dirty="0">
                <a:solidFill>
                  <a:schemeClr val="tx1">
                    <a:lumMod val="65000"/>
                    <a:lumOff val="35000"/>
                  </a:schemeClr>
                </a:solidFill>
                <a:latin typeface="Arial" panose="020B0604020202020204" pitchFamily="34" charset="0"/>
                <a:ea typeface="Arial" panose="020B0604020202020204" pitchFamily="34" charset="0"/>
              </a:rPr>
              <a:t>.</a:t>
            </a:r>
          </a:p>
          <a:p>
            <a:pPr marL="342900" indent="-342900" algn="just">
              <a:buFont typeface="Wingdings" panose="05000000000000000000" pitchFamily="2" charset="2"/>
              <a:buChar char="ü"/>
            </a:pP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1812275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039495" y="361950"/>
            <a:ext cx="10661015" cy="40011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2000" b="1" dirty="0">
                <a:solidFill>
                  <a:schemeClr val="tx1">
                    <a:lumMod val="50000"/>
                    <a:lumOff val="50000"/>
                  </a:schemeClr>
                </a:solidFill>
                <a:effectLst>
                  <a:outerShdw dist="50800" sx="1000" sy="1000" algn="ctr" rotWithShape="0">
                    <a:srgbClr val="000000"/>
                  </a:outerShdw>
                </a:effectLst>
                <a:latin typeface="Arial" panose="020B0604020202020204" pitchFamily="34" charset="0"/>
                <a:ea typeface="Arial" panose="020B0604020202020204" pitchFamily="34" charset="0"/>
              </a:rPr>
              <a:t>INTRODUCTION</a:t>
            </a:r>
          </a:p>
        </p:txBody>
      </p:sp>
      <p:sp>
        <p:nvSpPr>
          <p:cNvPr id="2" name="天启设计模板，盗取必究"/>
          <p:cNvSpPr/>
          <p:nvPr/>
        </p:nvSpPr>
        <p:spPr>
          <a:xfrm>
            <a:off x="3062005" y="1230340"/>
            <a:ext cx="7507682" cy="5178579"/>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pic>
        <p:nvPicPr>
          <p:cNvPr id="3" name="Picture 2">
            <a:extLst>
              <a:ext uri="{FF2B5EF4-FFF2-40B4-BE49-F238E27FC236}">
                <a16:creationId xmlns="" xmlns:a16="http://schemas.microsoft.com/office/drawing/2014/main" id="{65C38051-B629-8374-B9DF-62373217EDAB}"/>
              </a:ext>
            </a:extLst>
          </p:cNvPr>
          <p:cNvPicPr>
            <a:picLocks noChangeAspect="1"/>
          </p:cNvPicPr>
          <p:nvPr/>
        </p:nvPicPr>
        <p:blipFill>
          <a:blip r:embed="rId7" cstate="print"/>
          <a:stretch>
            <a:fillRect/>
          </a:stretch>
        </p:blipFill>
        <p:spPr>
          <a:xfrm>
            <a:off x="3168889" y="2068615"/>
            <a:ext cx="7281442" cy="3445867"/>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7843"/>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21242" y="1331366"/>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Vital statistics: </a:t>
            </a:r>
          </a:p>
          <a:p>
            <a:pPr algn="ctr"/>
            <a:r>
              <a:rPr lang="en-US" altLang="zh-CN" sz="2800" dirty="0">
                <a:solidFill>
                  <a:schemeClr val="tx1"/>
                </a:solidFill>
                <a:latin typeface="Arial" panose="020B0604020202020204" pitchFamily="34" charset="0"/>
                <a:ea typeface="Arial" panose="020B0604020202020204" pitchFamily="34" charset="0"/>
              </a:rPr>
              <a:t>Mortality information systems and Birth registration systems </a:t>
            </a:r>
          </a:p>
        </p:txBody>
      </p:sp>
      <p:sp>
        <p:nvSpPr>
          <p:cNvPr id="6" name="文本框 17"/>
          <p:cNvSpPr txBox="1"/>
          <p:nvPr/>
        </p:nvSpPr>
        <p:spPr>
          <a:xfrm>
            <a:off x="2438819" y="2032471"/>
            <a:ext cx="8896882" cy="3170099"/>
          </a:xfrm>
          <a:prstGeom prst="rect">
            <a:avLst/>
          </a:prstGeom>
          <a:noFill/>
          <a:ln w="9525">
            <a:noFill/>
          </a:ln>
        </p:spPr>
        <p:txBody>
          <a:bodyPr wrap="square" anchor="t">
            <a:spAutoFit/>
          </a:bodyPr>
          <a:lstStyle/>
          <a:p>
            <a:pPr algn="just"/>
            <a:r>
              <a:rPr lang="en-US" altLang="zh-CN" b="1" dirty="0">
                <a:solidFill>
                  <a:schemeClr val="tx1">
                    <a:lumMod val="65000"/>
                    <a:lumOff val="35000"/>
                  </a:schemeClr>
                </a:solidFill>
                <a:latin typeface="Arial" panose="020B0604020202020204" pitchFamily="34" charset="0"/>
                <a:ea typeface="Arial" panose="020B0604020202020204" pitchFamily="34" charset="0"/>
              </a:rPr>
              <a:t>These two systems are sources of data to develop indicators. Information systems that include vital statistics, especially on mortality and births, have many strengths to include: </a:t>
            </a:r>
          </a:p>
          <a:p>
            <a:pPr marL="342900" indent="-342900" algn="just">
              <a:buFont typeface="Wingdings" panose="05000000000000000000" pitchFamily="2" charset="2"/>
              <a:buChar char="ü"/>
            </a:pPr>
            <a:r>
              <a:rPr lang="en-US" altLang="zh-CN" b="1" dirty="0">
                <a:solidFill>
                  <a:schemeClr val="tx1">
                    <a:lumMod val="65000"/>
                    <a:lumOff val="35000"/>
                  </a:schemeClr>
                </a:solidFill>
                <a:latin typeface="Arial" panose="020B0604020202020204" pitchFamily="34" charset="0"/>
                <a:ea typeface="Arial" panose="020B0604020202020204" pitchFamily="34" charset="0"/>
              </a:rPr>
              <a:t>high level of sustainability since all countries have legislation mandating the collection of vital statistics; </a:t>
            </a:r>
          </a:p>
          <a:p>
            <a:pPr marL="342900" indent="-342900" algn="just">
              <a:buFont typeface="Wingdings" panose="05000000000000000000" pitchFamily="2" charset="2"/>
              <a:buChar char="ü"/>
            </a:pPr>
            <a:r>
              <a:rPr lang="en-US" altLang="zh-CN" b="1" dirty="0">
                <a:solidFill>
                  <a:schemeClr val="tx1">
                    <a:lumMod val="65000"/>
                    <a:lumOff val="35000"/>
                  </a:schemeClr>
                </a:solidFill>
                <a:latin typeface="Arial" panose="020B0604020202020204" pitchFamily="34" charset="0"/>
                <a:ea typeface="Arial" panose="020B0604020202020204" pitchFamily="34" charset="0"/>
              </a:rPr>
              <a:t>continuous periodicity as data are prepared continually, </a:t>
            </a:r>
            <a:r>
              <a:rPr lang="en-US" altLang="zh-CN" dirty="0">
                <a:solidFill>
                  <a:schemeClr val="tx1">
                    <a:lumMod val="65000"/>
                    <a:lumOff val="35000"/>
                  </a:schemeClr>
                </a:solidFill>
                <a:latin typeface="Arial" panose="020B0604020202020204" pitchFamily="34" charset="0"/>
                <a:ea typeface="Arial" panose="020B0604020202020204" pitchFamily="34" charset="0"/>
              </a:rPr>
              <a:t>as occurrences are recorded; and </a:t>
            </a:r>
          </a:p>
          <a:p>
            <a:pPr marL="342900" indent="-342900" algn="just">
              <a:buFont typeface="Wingdings" panose="05000000000000000000" pitchFamily="2" charset="2"/>
              <a:buChar char="ü"/>
            </a:pPr>
            <a:r>
              <a:rPr lang="en-US" altLang="zh-CN" b="1" dirty="0">
                <a:solidFill>
                  <a:schemeClr val="tx1">
                    <a:lumMod val="65000"/>
                    <a:lumOff val="35000"/>
                  </a:schemeClr>
                </a:solidFill>
                <a:latin typeface="Arial" panose="020B0604020202020204" pitchFamily="34" charset="0"/>
                <a:ea typeface="Arial" panose="020B0604020202020204" pitchFamily="34" charset="0"/>
              </a:rPr>
              <a:t>a high level of representativeness in nearly all of the Region (with specific problems in some areas, due to underreporting).</a:t>
            </a:r>
          </a:p>
          <a:p>
            <a:pPr algn="just"/>
            <a:r>
              <a:rPr lang="en-US" altLang="zh-CN" dirty="0">
                <a:solidFill>
                  <a:schemeClr val="tx1">
                    <a:lumMod val="65000"/>
                    <a:lumOff val="35000"/>
                  </a:schemeClr>
                </a:solidFill>
                <a:latin typeface="Arial" panose="020B0604020202020204" pitchFamily="34" charset="0"/>
                <a:ea typeface="Arial" panose="020B0604020202020204" pitchFamily="34" charset="0"/>
              </a:rPr>
              <a:t>.</a:t>
            </a:r>
          </a:p>
          <a:p>
            <a:pPr marL="342900" indent="-342900" algn="just">
              <a:buFont typeface="Wingdings" panose="05000000000000000000" pitchFamily="2" charset="2"/>
              <a:buChar char="ü"/>
            </a:pP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0757758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9723"/>
            <a:chOff x="-1" y="-3880"/>
            <a:chExt cx="12192001" cy="6869723"/>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7843"/>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21242" y="1331366"/>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Vital statistics: </a:t>
            </a:r>
          </a:p>
          <a:p>
            <a:pPr algn="ctr"/>
            <a:r>
              <a:rPr lang="en-US" altLang="zh-CN" sz="2800" dirty="0">
                <a:solidFill>
                  <a:schemeClr val="tx1"/>
                </a:solidFill>
                <a:latin typeface="Arial" panose="020B0604020202020204" pitchFamily="34" charset="0"/>
                <a:ea typeface="Arial" panose="020B0604020202020204" pitchFamily="34" charset="0"/>
              </a:rPr>
              <a:t>Mortality information systems</a:t>
            </a:r>
          </a:p>
        </p:txBody>
      </p:sp>
      <p:sp>
        <p:nvSpPr>
          <p:cNvPr id="6" name="文本框 17"/>
          <p:cNvSpPr txBox="1"/>
          <p:nvPr/>
        </p:nvSpPr>
        <p:spPr>
          <a:xfrm>
            <a:off x="2603664" y="2032471"/>
            <a:ext cx="8471550" cy="4001095"/>
          </a:xfrm>
          <a:prstGeom prst="rect">
            <a:avLst/>
          </a:prstGeom>
          <a:noFill/>
          <a:ln w="9525">
            <a:noFill/>
          </a:ln>
        </p:spPr>
        <p:txBody>
          <a:bodyPr wrap="square" anchor="t">
            <a:spAutoFit/>
          </a:bodyPr>
          <a:lstStyle/>
          <a:p>
            <a:pPr algn="just"/>
            <a:r>
              <a:rPr lang="en-US" altLang="zh-CN" b="1" dirty="0">
                <a:latin typeface="Arial" panose="020B0604020202020204" pitchFamily="34" charset="0"/>
                <a:ea typeface="Arial" panose="020B0604020202020204" pitchFamily="34" charset="0"/>
              </a:rPr>
              <a:t>All of the countries are required </a:t>
            </a:r>
            <a:r>
              <a:rPr lang="en-US" altLang="zh-CN" b="1" dirty="0">
                <a:solidFill>
                  <a:schemeClr val="tx1">
                    <a:lumMod val="65000"/>
                    <a:lumOff val="35000"/>
                  </a:schemeClr>
                </a:solidFill>
                <a:latin typeface="Arial" panose="020B0604020202020204" pitchFamily="34" charset="0"/>
                <a:ea typeface="Arial" panose="020B0604020202020204" pitchFamily="34" charset="0"/>
              </a:rPr>
              <a:t>to report all deaths. In some countries, this requires the completion a form known as the "declaration of death</a:t>
            </a:r>
            <a:r>
              <a:rPr lang="en-US" altLang="zh-CN" dirty="0">
                <a:solidFill>
                  <a:schemeClr val="tx1">
                    <a:lumMod val="65000"/>
                    <a:lumOff val="35000"/>
                  </a:schemeClr>
                </a:solidFill>
                <a:latin typeface="Arial" panose="020B0604020202020204" pitchFamily="34" charset="0"/>
                <a:ea typeface="Arial" panose="020B0604020202020204" pitchFamily="34" charset="0"/>
              </a:rPr>
              <a:t>," </a:t>
            </a:r>
            <a:r>
              <a:rPr lang="en-US" altLang="zh-CN" b="1" dirty="0">
                <a:solidFill>
                  <a:schemeClr val="tx1">
                    <a:lumMod val="65000"/>
                    <a:lumOff val="35000"/>
                  </a:schemeClr>
                </a:solidFill>
                <a:latin typeface="Arial" panose="020B0604020202020204" pitchFamily="34" charset="0"/>
                <a:ea typeface="Arial" panose="020B0604020202020204" pitchFamily="34" charset="0"/>
              </a:rPr>
              <a:t>followed by registration of the event in the civil registry system where a death certificate (a legal document), is issued</a:t>
            </a:r>
            <a:r>
              <a:rPr lang="en-US" altLang="zh-CN" dirty="0">
                <a:solidFill>
                  <a:schemeClr val="tx1">
                    <a:lumMod val="65000"/>
                    <a:lumOff val="35000"/>
                  </a:schemeClr>
                </a:solidFill>
                <a:latin typeface="Arial" panose="020B0604020202020204" pitchFamily="34" charset="0"/>
                <a:ea typeface="Arial" panose="020B0604020202020204" pitchFamily="34" charset="0"/>
              </a:rPr>
              <a:t>. WHO has established an international form of medical certificate of cause of death. It contains a minimum set of variables that should be included in a death certificate. These include the underlying, intermediate, and immediate causes of death. </a:t>
            </a:r>
            <a:r>
              <a:rPr lang="en-US" altLang="zh-CN" b="1" dirty="0">
                <a:solidFill>
                  <a:schemeClr val="tx1">
                    <a:lumMod val="65000"/>
                    <a:lumOff val="35000"/>
                  </a:schemeClr>
                </a:solidFill>
                <a:latin typeface="Arial" panose="020B0604020202020204" pitchFamily="34" charset="0"/>
                <a:ea typeface="Arial" panose="020B0604020202020204" pitchFamily="34" charset="0"/>
              </a:rPr>
              <a:t>Most countries use the International Classification of Diseases (ICD) to code the causes of death</a:t>
            </a:r>
            <a:r>
              <a:rPr lang="en-US" altLang="zh-CN" dirty="0">
                <a:solidFill>
                  <a:schemeClr val="tx1">
                    <a:lumMod val="65000"/>
                    <a:lumOff val="35000"/>
                  </a:schemeClr>
                </a:solidFill>
                <a:latin typeface="Arial" panose="020B0604020202020204" pitchFamily="34" charset="0"/>
                <a:ea typeface="Arial" panose="020B0604020202020204" pitchFamily="34" charset="0"/>
              </a:rPr>
              <a:t>. </a:t>
            </a:r>
            <a:r>
              <a:rPr lang="en-US" altLang="zh-CN" b="1" dirty="0">
                <a:solidFill>
                  <a:schemeClr val="tx1">
                    <a:lumMod val="65000"/>
                    <a:lumOff val="35000"/>
                  </a:schemeClr>
                </a:solidFill>
                <a:latin typeface="Arial" panose="020B0604020202020204" pitchFamily="34" charset="0"/>
                <a:ea typeface="Arial" panose="020B0604020202020204" pitchFamily="34" charset="0"/>
              </a:rPr>
              <a:t>This permits comparisons between countries and at different points in time. </a:t>
            </a:r>
            <a:r>
              <a:rPr lang="en-US" altLang="zh-CN" dirty="0">
                <a:solidFill>
                  <a:schemeClr val="tx1">
                    <a:lumMod val="65000"/>
                    <a:lumOff val="35000"/>
                  </a:schemeClr>
                </a:solidFill>
                <a:latin typeface="Arial" panose="020B0604020202020204" pitchFamily="34" charset="0"/>
                <a:ea typeface="Arial" panose="020B0604020202020204" pitchFamily="34" charset="0"/>
              </a:rPr>
              <a:t>In some countries, especially in remote areas, the reporting of deaths is incomplete, thereby compromising the representativeness of mortality statistics. The proportion of under-reporting of deaths and the proportion of deaths due to ill-defined causes are indicators of the quality of mortality statistics.</a:t>
            </a:r>
          </a:p>
          <a:p>
            <a:pPr marL="342900" indent="-342900" algn="just">
              <a:buFont typeface="Wingdings" panose="05000000000000000000" pitchFamily="2" charset="2"/>
              <a:buChar char="ü"/>
            </a:pP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111812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21242" y="1331366"/>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Vital statistics: </a:t>
            </a:r>
          </a:p>
          <a:p>
            <a:pPr algn="ctr"/>
            <a:r>
              <a:rPr lang="en-US" altLang="zh-CN" sz="2800" dirty="0">
                <a:solidFill>
                  <a:schemeClr val="tx1"/>
                </a:solidFill>
                <a:latin typeface="Arial" panose="020B0604020202020204" pitchFamily="34" charset="0"/>
                <a:ea typeface="Arial" panose="020B0604020202020204" pitchFamily="34" charset="0"/>
              </a:rPr>
              <a:t>Birth registration systems</a:t>
            </a:r>
          </a:p>
        </p:txBody>
      </p:sp>
      <p:sp>
        <p:nvSpPr>
          <p:cNvPr id="6" name="文本框 17"/>
          <p:cNvSpPr txBox="1"/>
          <p:nvPr/>
        </p:nvSpPr>
        <p:spPr>
          <a:xfrm>
            <a:off x="2603664" y="2032471"/>
            <a:ext cx="8471550" cy="3970318"/>
          </a:xfrm>
          <a:prstGeom prst="rect">
            <a:avLst/>
          </a:prstGeom>
          <a:noFill/>
          <a:ln w="9525">
            <a:noFill/>
          </a:ln>
        </p:spPr>
        <p:txBody>
          <a:bodyPr wrap="square" anchor="t">
            <a:spAutoFit/>
          </a:bodyPr>
          <a:lstStyle/>
          <a:p>
            <a:pPr algn="just"/>
            <a:r>
              <a:rPr lang="en-US" altLang="zh-CN" b="1" dirty="0">
                <a:solidFill>
                  <a:schemeClr val="tx1">
                    <a:lumMod val="65000"/>
                    <a:lumOff val="35000"/>
                  </a:schemeClr>
                </a:solidFill>
                <a:latin typeface="Arial" panose="020B0604020202020204" pitchFamily="34" charset="0"/>
                <a:ea typeface="Arial" panose="020B0604020202020204" pitchFamily="34" charset="0"/>
              </a:rPr>
              <a:t>These are a source for census data and for the collection of vital statistics. </a:t>
            </a:r>
            <a:r>
              <a:rPr lang="en-US" altLang="zh-CN" b="1" dirty="0">
                <a:latin typeface="Arial" panose="020B0604020202020204" pitchFamily="34" charset="0"/>
                <a:ea typeface="Arial" panose="020B0604020202020204" pitchFamily="34" charset="0"/>
              </a:rPr>
              <a:t>In all of the countries, it is compulsory for every live birth to be reported. In m</a:t>
            </a:r>
            <a:r>
              <a:rPr lang="en-US" altLang="zh-CN" b="1" dirty="0">
                <a:solidFill>
                  <a:schemeClr val="tx1">
                    <a:lumMod val="65000"/>
                    <a:lumOff val="35000"/>
                  </a:schemeClr>
                </a:solidFill>
                <a:latin typeface="Arial" panose="020B0604020202020204" pitchFamily="34" charset="0"/>
                <a:ea typeface="Arial" panose="020B0604020202020204" pitchFamily="34" charset="0"/>
              </a:rPr>
              <a:t>ost of these countries, births occur in health facilities where a form known as the "declaration of live birth," is issued</a:t>
            </a:r>
            <a:r>
              <a:rPr lang="en-US" altLang="zh-CN" dirty="0">
                <a:solidFill>
                  <a:schemeClr val="tx1">
                    <a:lumMod val="65000"/>
                    <a:lumOff val="35000"/>
                  </a:schemeClr>
                </a:solidFill>
                <a:latin typeface="Arial" panose="020B0604020202020204" pitchFamily="34" charset="0"/>
                <a:ea typeface="Arial" panose="020B0604020202020204" pitchFamily="34" charset="0"/>
              </a:rPr>
              <a:t>. Subsequently, </a:t>
            </a:r>
            <a:r>
              <a:rPr lang="en-US" altLang="zh-CN" b="1" dirty="0">
                <a:solidFill>
                  <a:schemeClr val="tx1">
                    <a:lumMod val="65000"/>
                    <a:lumOff val="35000"/>
                  </a:schemeClr>
                </a:solidFill>
                <a:latin typeface="Arial" panose="020B0604020202020204" pitchFamily="34" charset="0"/>
                <a:ea typeface="Arial" panose="020B0604020202020204" pitchFamily="34" charset="0"/>
              </a:rPr>
              <a:t>the birth must be recorded in the civil registry where a birth certificate, a legal document, is issued</a:t>
            </a:r>
            <a:r>
              <a:rPr lang="en-US" altLang="zh-CN" dirty="0">
                <a:solidFill>
                  <a:schemeClr val="tx1">
                    <a:lumMod val="65000"/>
                    <a:lumOff val="35000"/>
                  </a:schemeClr>
                </a:solidFill>
                <a:latin typeface="Arial" panose="020B0604020202020204" pitchFamily="34" charset="0"/>
                <a:ea typeface="Arial" panose="020B0604020202020204" pitchFamily="34" charset="0"/>
              </a:rPr>
              <a:t>. Declarations of births generate data for formulating indicators that are highly useful in monitoring maternal and child health during the prenatal, delivery, and perinatal periods, while also providing information on a population's fertility profile. Standardizing definitions, forms, and variables of interest facilitate comparisons between countries and over time. The main limitation in working with birth indicators is the fact that coverage may be incomplete, particularly in remote areas within certain countries thereby compromising the representativeness of the resulting statistics. The proportion of unregistered births and of incomplete information on important variables are indicators of the quality of birth registration.</a:t>
            </a: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55977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1289"/>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21242" y="1331366"/>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Public health surveillance systems</a:t>
            </a:r>
          </a:p>
        </p:txBody>
      </p:sp>
      <p:sp>
        <p:nvSpPr>
          <p:cNvPr id="6" name="文本框 17"/>
          <p:cNvSpPr txBox="1"/>
          <p:nvPr/>
        </p:nvSpPr>
        <p:spPr>
          <a:xfrm>
            <a:off x="2555552" y="1927215"/>
            <a:ext cx="8471550" cy="3139321"/>
          </a:xfrm>
          <a:prstGeom prst="rect">
            <a:avLst/>
          </a:prstGeom>
          <a:noFill/>
          <a:ln w="9525">
            <a:noFill/>
          </a:ln>
        </p:spPr>
        <p:txBody>
          <a:bodyPr wrap="square" anchor="t">
            <a:spAutoFit/>
          </a:bodyPr>
          <a:lstStyle/>
          <a:p>
            <a:pPr algn="just"/>
            <a:r>
              <a:rPr lang="en-US" altLang="zh-CN" b="1" dirty="0">
                <a:solidFill>
                  <a:schemeClr val="tx1">
                    <a:lumMod val="65000"/>
                    <a:lumOff val="35000"/>
                  </a:schemeClr>
                </a:solidFill>
                <a:latin typeface="Arial" panose="020B0604020202020204" pitchFamily="34" charset="0"/>
                <a:ea typeface="Arial" panose="020B0604020202020204" pitchFamily="34" charset="0"/>
              </a:rPr>
              <a:t>According to WHO, "public health surveillance is the continuous, systematic collection, analysis, and interpretation of health-related data needed for the planning, implementation, and evaluation of public health practice</a:t>
            </a:r>
            <a:r>
              <a:rPr lang="en-US" altLang="zh-CN" dirty="0">
                <a:solidFill>
                  <a:schemeClr val="tx1">
                    <a:lumMod val="65000"/>
                    <a:lumOff val="35000"/>
                  </a:schemeClr>
                </a:solidFill>
                <a:latin typeface="Arial" panose="020B0604020202020204" pitchFamily="34" charset="0"/>
                <a:ea typeface="Arial" panose="020B0604020202020204" pitchFamily="34" charset="0"/>
              </a:rPr>
              <a:t>". </a:t>
            </a:r>
            <a:r>
              <a:rPr lang="en-US" altLang="zh-CN" b="1" dirty="0">
                <a:solidFill>
                  <a:schemeClr val="tx1">
                    <a:lumMod val="65000"/>
                    <a:lumOff val="35000"/>
                  </a:schemeClr>
                </a:solidFill>
                <a:latin typeface="Arial" panose="020B0604020202020204" pitchFamily="34" charset="0"/>
                <a:ea typeface="Arial" panose="020B0604020202020204" pitchFamily="34" charset="0"/>
              </a:rPr>
              <a:t>These systems are useful sources of data for developing morbidity indicators regarding the prevention and control of communicable diseases, noncommunicable diseases, accidents, and violence. Surveillance systems for communicable diseases play a key role in providing early warning of possible threats to public health and make it possible to monitor measures and programs for prevention and control.</a:t>
            </a:r>
            <a:r>
              <a:rPr lang="en-US" altLang="zh-CN" dirty="0">
                <a:solidFill>
                  <a:schemeClr val="tx1">
                    <a:lumMod val="65000"/>
                    <a:lumOff val="35000"/>
                  </a:schemeClr>
                </a:solidFill>
                <a:latin typeface="Arial" panose="020B0604020202020204" pitchFamily="34" charset="0"/>
                <a:ea typeface="Arial" panose="020B0604020202020204" pitchFamily="34" charset="0"/>
              </a:rPr>
              <a:t> Effective national surveillance and response systems are therefore essential for national, regional, and global health security..</a:t>
            </a:r>
            <a:endParaRPr lang="en-US" altLang="zh-CN" sz="2000" dirty="0">
              <a:solidFill>
                <a:schemeClr val="tx1">
                  <a:lumMod val="65000"/>
                  <a:lumOff val="35000"/>
                </a:schemeClr>
              </a:solidFill>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287690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7843"/>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21242" y="1331366"/>
            <a:ext cx="8732037" cy="5454313"/>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Public health surveillance systems</a:t>
            </a:r>
          </a:p>
        </p:txBody>
      </p:sp>
      <p:sp>
        <p:nvSpPr>
          <p:cNvPr id="6" name="文本框 17"/>
          <p:cNvSpPr txBox="1"/>
          <p:nvPr/>
        </p:nvSpPr>
        <p:spPr>
          <a:xfrm>
            <a:off x="2555552" y="1927215"/>
            <a:ext cx="8471550" cy="4247317"/>
          </a:xfrm>
          <a:prstGeom prst="rect">
            <a:avLst/>
          </a:prstGeom>
          <a:noFill/>
          <a:ln w="9525">
            <a:noFill/>
          </a:ln>
        </p:spPr>
        <p:txBody>
          <a:bodyPr wrap="square" anchor="t">
            <a:spAutoFit/>
          </a:bodyPr>
          <a:lstStyle/>
          <a:p>
            <a:pPr algn="just"/>
            <a:r>
              <a:rPr lang="en-US" altLang="zh-CN" b="1" dirty="0">
                <a:solidFill>
                  <a:schemeClr val="tx1">
                    <a:lumMod val="65000"/>
                    <a:lumOff val="35000"/>
                  </a:schemeClr>
                </a:solidFill>
                <a:latin typeface="Arial" panose="020B0604020202020204" pitchFamily="34" charset="0"/>
                <a:ea typeface="Arial" panose="020B0604020202020204" pitchFamily="34" charset="0"/>
              </a:rPr>
              <a:t>Most of the Region's countries have national surveillance systems established by their ministries of health. These differ, however, from country to country with regard to the number of diseases under surveillance, the type of information compiled, the use of electronic or hardcopy records, and the systems' coverage</a:t>
            </a:r>
            <a:r>
              <a:rPr lang="en-US" altLang="zh-CN" dirty="0">
                <a:solidFill>
                  <a:schemeClr val="tx1">
                    <a:lumMod val="65000"/>
                    <a:lumOff val="35000"/>
                  </a:schemeClr>
                </a:solidFill>
                <a:latin typeface="Arial" panose="020B0604020202020204" pitchFamily="34" charset="0"/>
                <a:ea typeface="Arial" panose="020B0604020202020204" pitchFamily="34" charset="0"/>
              </a:rPr>
              <a:t>. </a:t>
            </a:r>
            <a:r>
              <a:rPr lang="en-US" altLang="zh-CN" b="1" dirty="0">
                <a:solidFill>
                  <a:schemeClr val="tx1">
                    <a:lumMod val="65000"/>
                    <a:lumOff val="35000"/>
                  </a:schemeClr>
                </a:solidFill>
                <a:latin typeface="Arial" panose="020B0604020202020204" pitchFamily="34" charset="0"/>
                <a:ea typeface="Arial" panose="020B0604020202020204" pitchFamily="34" charset="0"/>
              </a:rPr>
              <a:t>Surveillance of noncommunicable diseases can be conducted by health care services (with information from health institutions) or using population-based health surveys</a:t>
            </a:r>
            <a:r>
              <a:rPr lang="en-US" altLang="zh-CN" dirty="0">
                <a:solidFill>
                  <a:schemeClr val="tx1">
                    <a:lumMod val="65000"/>
                    <a:lumOff val="35000"/>
                  </a:schemeClr>
                </a:solidFill>
                <a:latin typeface="Arial" panose="020B0604020202020204" pitchFamily="34" charset="0"/>
                <a:ea typeface="Arial" panose="020B0604020202020204" pitchFamily="34" charset="0"/>
              </a:rPr>
              <a:t>. Additionally, surveillance can occur through disease-specific programs such as for tuberculosis and vaccine-preventable diseases. In some countries, the surveillance of certain diseases may not be integrated into the national surveillance system. Notably, surveillance case definitions can change over time in response to changes in the characteristics of an epidemic, as in the case of HIV/AIDS and H1N1. Another surveillance tool is the International Health Regulations 2005 (IHR) which calls for the monitoring of diseases that have the potential to cross borders and threaten people worldwide.</a:t>
            </a:r>
          </a:p>
        </p:txBody>
      </p:sp>
    </p:spTree>
    <p:extLst>
      <p:ext uri="{BB962C8B-B14F-4D97-AF65-F5344CB8AC3E}">
        <p14:creationId xmlns:p14="http://schemas.microsoft.com/office/powerpoint/2010/main" val="2300866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19566"/>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64613" y="1296242"/>
            <a:ext cx="8471550" cy="440230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2040941" y="171045"/>
            <a:ext cx="9692640" cy="73457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Public health surveillance systems</a:t>
            </a:r>
          </a:p>
        </p:txBody>
      </p:sp>
      <p:sp>
        <p:nvSpPr>
          <p:cNvPr id="6" name="文本框 17"/>
          <p:cNvSpPr txBox="1"/>
          <p:nvPr/>
        </p:nvSpPr>
        <p:spPr>
          <a:xfrm>
            <a:off x="2564613" y="1918066"/>
            <a:ext cx="8471550" cy="3170099"/>
          </a:xfrm>
          <a:prstGeom prst="rect">
            <a:avLst/>
          </a:prstGeom>
          <a:noFill/>
          <a:ln w="9525">
            <a:noFill/>
          </a:ln>
        </p:spPr>
        <p:txBody>
          <a:bodyPr wrap="square" anchor="t">
            <a:spAutoFit/>
          </a:bodyPr>
          <a:lstStyle/>
          <a:p>
            <a:pPr algn="just"/>
            <a:r>
              <a:rPr lang="en-US" altLang="zh-CN" sz="2000" dirty="0">
                <a:solidFill>
                  <a:schemeClr val="tx1">
                    <a:lumMod val="65000"/>
                    <a:lumOff val="35000"/>
                  </a:schemeClr>
                </a:solidFill>
                <a:latin typeface="Arial" panose="020B0604020202020204" pitchFamily="34" charset="0"/>
                <a:ea typeface="Arial" panose="020B0604020202020204" pitchFamily="34" charset="0"/>
              </a:rPr>
              <a:t>In recent years, surveillance systems have been used to monitor a broad range of health conditions, risk factors, and other public health issues. </a:t>
            </a:r>
            <a:r>
              <a:rPr lang="en-US" altLang="zh-CN" sz="2000" b="1" dirty="0">
                <a:solidFill>
                  <a:schemeClr val="tx1">
                    <a:lumMod val="65000"/>
                    <a:lumOff val="35000"/>
                  </a:schemeClr>
                </a:solidFill>
                <a:latin typeface="Arial" panose="020B0604020202020204" pitchFamily="34" charset="0"/>
                <a:ea typeface="Arial" panose="020B0604020202020204" pitchFamily="34" charset="0"/>
              </a:rPr>
              <a:t>Some countries have implemented surveillance registries for noncommunicable diseases (cervical cancer, acute myocardial infarction, violence, diabetes, etc.) or for health problems caused by toxic substances in the environment. These registries compile information on all cases of these diseases through the health care network or through sentinel surveillance units.</a:t>
            </a:r>
            <a:r>
              <a:rPr lang="en-US" altLang="zh-CN" sz="2000" dirty="0">
                <a:solidFill>
                  <a:schemeClr val="tx1">
                    <a:lumMod val="65000"/>
                    <a:lumOff val="35000"/>
                  </a:schemeClr>
                </a:solidFill>
                <a:latin typeface="Arial" panose="020B0604020202020204" pitchFamily="34" charset="0"/>
                <a:ea typeface="Arial" panose="020B0604020202020204" pitchFamily="34" charset="0"/>
              </a:rPr>
              <a:t> Such systems are a source of data on morbidity indicators that are useful in disease prevention and control efforts.</a:t>
            </a:r>
          </a:p>
        </p:txBody>
      </p:sp>
    </p:spTree>
    <p:extLst>
      <p:ext uri="{BB962C8B-B14F-4D97-AF65-F5344CB8AC3E}">
        <p14:creationId xmlns:p14="http://schemas.microsoft.com/office/powerpoint/2010/main" val="19040975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7843"/>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564613" y="1296242"/>
            <a:ext cx="8471550" cy="4402300"/>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These are the gold standard for providing information on this disease. Cancer registries compile, classify, analyze and report information on all cancers occurring in a geographically defined population. The information is collected from a multiplicity of sources, including hospitals, clinical analysis laboratories, and departments of vital statistics</a:t>
            </a:r>
            <a:r>
              <a:rPr lang="en-US" altLang="zh-CN" sz="2000" dirty="0">
                <a:solidFill>
                  <a:schemeClr val="tx1">
                    <a:lumMod val="95000"/>
                    <a:lumOff val="5000"/>
                  </a:schemeClr>
                </a:solidFill>
                <a:latin typeface="Arial" panose="020B0604020202020204" pitchFamily="34" charset="0"/>
                <a:ea typeface="Arial" panose="020B0604020202020204" pitchFamily="34" charset="0"/>
              </a:rPr>
              <a:t>. Routine calculation of rates (per 100,000 inhabitants) produced by population-based cancer registries provides information that can assist public health officials </a:t>
            </a:r>
            <a:r>
              <a:rPr lang="en-US" altLang="zh-CN" sz="2000" b="1" dirty="0">
                <a:solidFill>
                  <a:schemeClr val="tx1">
                    <a:lumMod val="95000"/>
                    <a:lumOff val="5000"/>
                  </a:schemeClr>
                </a:solidFill>
                <a:latin typeface="Arial" panose="020B0604020202020204" pitchFamily="34" charset="0"/>
                <a:ea typeface="Arial" panose="020B0604020202020204" pitchFamily="34" charset="0"/>
              </a:rPr>
              <a:t>to better understand the disease, its treatment, and to evaluate cancer prevention and control programs</a:t>
            </a:r>
            <a:r>
              <a:rPr lang="en-US" altLang="zh-CN" sz="2000" dirty="0">
                <a:solidFill>
                  <a:schemeClr val="tx1">
                    <a:lumMod val="95000"/>
                    <a:lumOff val="5000"/>
                  </a:schemeClr>
                </a:solidFill>
                <a:latin typeface="Arial" panose="020B0604020202020204" pitchFamily="34" charset="0"/>
                <a:ea typeface="Arial" panose="020B0604020202020204" pitchFamily="34" charset="0"/>
              </a:rPr>
              <a:t>. This information provides a solid basis for planning and implementation of programs to reduce the cancer burden as well as provide input for research.</a:t>
            </a:r>
          </a:p>
        </p:txBody>
      </p:sp>
      <p:sp>
        <p:nvSpPr>
          <p:cNvPr id="4" name="矩形 28"/>
          <p:cNvSpPr/>
          <p:nvPr/>
        </p:nvSpPr>
        <p:spPr>
          <a:xfrm>
            <a:off x="1192378" y="140664"/>
            <a:ext cx="10266654" cy="764327"/>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chemeClr val="tx1"/>
                </a:solidFill>
                <a:latin typeface="Arial" panose="020B0604020202020204" pitchFamily="34" charset="0"/>
                <a:ea typeface="Arial" panose="020B0604020202020204" pitchFamily="34" charset="0"/>
              </a:rPr>
              <a:t>Population-based cancer registries</a:t>
            </a:r>
          </a:p>
        </p:txBody>
      </p:sp>
    </p:spTree>
    <p:extLst>
      <p:ext uri="{BB962C8B-B14F-4D97-AF65-F5344CB8AC3E}">
        <p14:creationId xmlns:p14="http://schemas.microsoft.com/office/powerpoint/2010/main" val="2722623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846014" y="1124778"/>
            <a:ext cx="7890627" cy="3963387"/>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As part of their normal activities, health facilities generate highly useful data on the delivery of services </a:t>
            </a:r>
            <a:r>
              <a:rPr lang="en-US" altLang="zh-CN" sz="2000" dirty="0">
                <a:solidFill>
                  <a:schemeClr val="tx1">
                    <a:lumMod val="95000"/>
                    <a:lumOff val="5000"/>
                  </a:schemeClr>
                </a:solidFill>
                <a:latin typeface="Arial" panose="020B0604020202020204" pitchFamily="34" charset="0"/>
                <a:ea typeface="Arial" panose="020B0604020202020204" pitchFamily="34" charset="0"/>
              </a:rPr>
              <a:t>(hospitalizations, consultations, surgeries, insertion of prostheses, etc.), coverage of health interventions, resources (number of physicians, nurses, and beds, number of vaccines given, health sector expenditures, etc.), </a:t>
            </a:r>
            <a:r>
              <a:rPr lang="en-US" altLang="zh-CN" sz="2000" b="1" dirty="0">
                <a:solidFill>
                  <a:schemeClr val="tx1">
                    <a:lumMod val="95000"/>
                    <a:lumOff val="5000"/>
                  </a:schemeClr>
                </a:solidFill>
                <a:latin typeface="Arial" panose="020B0604020202020204" pitchFamily="34" charset="0"/>
                <a:ea typeface="Arial" panose="020B0604020202020204" pitchFamily="34" charset="0"/>
              </a:rPr>
              <a:t>and disease patterns</a:t>
            </a:r>
            <a:r>
              <a:rPr lang="en-US" altLang="zh-CN" sz="2000" dirty="0">
                <a:solidFill>
                  <a:schemeClr val="tx1">
                    <a:lumMod val="95000"/>
                    <a:lumOff val="5000"/>
                  </a:schemeClr>
                </a:solidFill>
                <a:latin typeface="Arial" panose="020B0604020202020204" pitchFamily="34" charset="0"/>
                <a:ea typeface="Arial" panose="020B0604020202020204" pitchFamily="34" charset="0"/>
              </a:rPr>
              <a:t>. For a number of indicators-such as access to health services and the </a:t>
            </a:r>
            <a:r>
              <a:rPr lang="en-US" altLang="zh-CN" sz="2000" dirty="0" err="1">
                <a:solidFill>
                  <a:schemeClr val="tx1">
                    <a:lumMod val="95000"/>
                    <a:lumOff val="5000"/>
                  </a:schemeClr>
                </a:solidFill>
                <a:latin typeface="Arial" panose="020B0604020202020204" pitchFamily="34" charset="0"/>
                <a:ea typeface="Arial" panose="020B0604020202020204" pitchFamily="34" charset="0"/>
              </a:rPr>
              <a:t>cesareansection</a:t>
            </a:r>
            <a:r>
              <a:rPr lang="en-US" altLang="zh-CN" sz="2000" dirty="0">
                <a:solidFill>
                  <a:schemeClr val="tx1">
                    <a:lumMod val="95000"/>
                    <a:lumOff val="5000"/>
                  </a:schemeClr>
                </a:solidFill>
                <a:latin typeface="Arial" panose="020B0604020202020204" pitchFamily="34" charset="0"/>
                <a:ea typeface="Arial" panose="020B0604020202020204" pitchFamily="34" charset="0"/>
              </a:rPr>
              <a:t> rate-data from health facilities are the sole source. Moreover, health facilities are important sources of subnational data, by province, region, or district that have a direct bearing on management decisions.</a:t>
            </a:r>
          </a:p>
          <a:p>
            <a:r>
              <a:rPr lang="en-US" altLang="zh-CN" sz="2000" dirty="0">
                <a:solidFill>
                  <a:schemeClr val="tx1">
                    <a:lumMod val="95000"/>
                    <a:lumOff val="5000"/>
                  </a:schemeClr>
                </a:solidFill>
                <a:latin typeface="Arial" panose="020B0604020202020204" pitchFamily="34" charset="0"/>
                <a:ea typeface="Arial" panose="020B0604020202020204" pitchFamily="34" charset="0"/>
              </a:rPr>
              <a:t>Unlike household surveys, data from health facilities are produced continuously, and can generate reports annually, or more frequently, as necessary.</a:t>
            </a:r>
          </a:p>
        </p:txBody>
      </p:sp>
      <p:sp>
        <p:nvSpPr>
          <p:cNvPr id="4" name="矩形 28"/>
          <p:cNvSpPr/>
          <p:nvPr/>
        </p:nvSpPr>
        <p:spPr>
          <a:xfrm>
            <a:off x="1397204" y="209105"/>
            <a:ext cx="10266654" cy="764327"/>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tx1"/>
                </a:solidFill>
                <a:latin typeface="Arial" panose="020B0604020202020204" pitchFamily="34" charset="0"/>
                <a:ea typeface="Arial" panose="020B0604020202020204" pitchFamily="34" charset="0"/>
              </a:rPr>
              <a:t>ROUTINE DATA FROM HEALTH FACILITIES </a:t>
            </a:r>
          </a:p>
        </p:txBody>
      </p:sp>
      <p:sp>
        <p:nvSpPr>
          <p:cNvPr id="6" name="矩形 28">
            <a:extLst>
              <a:ext uri="{FF2B5EF4-FFF2-40B4-BE49-F238E27FC236}">
                <a16:creationId xmlns="" xmlns:a16="http://schemas.microsoft.com/office/drawing/2014/main" id="{6EE56557-E8AC-0710-9BBD-6FBB1AD44CC4}"/>
              </a:ext>
            </a:extLst>
          </p:cNvPr>
          <p:cNvSpPr/>
          <p:nvPr/>
        </p:nvSpPr>
        <p:spPr>
          <a:xfrm>
            <a:off x="1029996" y="5641129"/>
            <a:ext cx="10266654" cy="764327"/>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400" dirty="0">
                <a:solidFill>
                  <a:schemeClr val="tx1"/>
                </a:solidFill>
                <a:latin typeface="Arial" panose="020B0604020202020204" pitchFamily="34" charset="0"/>
                <a:ea typeface="Arial" panose="020B0604020202020204" pitchFamily="34" charset="0"/>
              </a:rPr>
              <a:t>Electronic health records </a:t>
            </a:r>
          </a:p>
        </p:txBody>
      </p:sp>
    </p:spTree>
    <p:extLst>
      <p:ext uri="{BB962C8B-B14F-4D97-AF65-F5344CB8AC3E}">
        <p14:creationId xmlns:p14="http://schemas.microsoft.com/office/powerpoint/2010/main" val="3640934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859300" y="1426465"/>
            <a:ext cx="8150076" cy="4305438"/>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2000" dirty="0">
              <a:solidFill>
                <a:schemeClr val="tx1">
                  <a:lumMod val="95000"/>
                  <a:lumOff val="5000"/>
                </a:schemeClr>
              </a:solidFill>
              <a:latin typeface="Arial" panose="020B0604020202020204" pitchFamily="34" charset="0"/>
              <a:ea typeface="Arial" panose="020B0604020202020204" pitchFamily="34" charset="0"/>
            </a:endParaRPr>
          </a:p>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A national health survey is a descriptive cross-sectional epidemiological study that is useful for calculating the prevalence of self-reported events, or events measured in the course of the investigation, generally employing a representative (probabilistically chosen) sample from the population of interest</a:t>
            </a:r>
            <a:r>
              <a:rPr lang="en-US" altLang="zh-CN" sz="2000" dirty="0">
                <a:solidFill>
                  <a:schemeClr val="tx1">
                    <a:lumMod val="95000"/>
                    <a:lumOff val="5000"/>
                  </a:schemeClr>
                </a:solidFill>
                <a:latin typeface="Arial" panose="020B0604020202020204" pitchFamily="34" charset="0"/>
                <a:ea typeface="Arial" panose="020B0604020202020204" pitchFamily="34" charset="0"/>
              </a:rPr>
              <a:t>.</a:t>
            </a:r>
          </a:p>
          <a:p>
            <a:endParaRPr lang="en-US" altLang="zh-CN" sz="2000" dirty="0">
              <a:solidFill>
                <a:schemeClr val="tx1">
                  <a:lumMod val="95000"/>
                  <a:lumOff val="5000"/>
                </a:schemeClr>
              </a:solidFill>
              <a:latin typeface="Arial" panose="020B0604020202020204" pitchFamily="34" charset="0"/>
              <a:ea typeface="Arial" panose="020B0604020202020204" pitchFamily="34" charset="0"/>
            </a:endParaRPr>
          </a:p>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Population surveys have become an important source of information on health status and the social determinants of health. They can provide data for several purposes such as risk factors; access to </a:t>
            </a:r>
            <a:r>
              <a:rPr lang="en-US" altLang="zh-CN" sz="2000" dirty="0">
                <a:solidFill>
                  <a:schemeClr val="tx1">
                    <a:lumMod val="95000"/>
                    <a:lumOff val="5000"/>
                  </a:schemeClr>
                </a:solidFill>
                <a:latin typeface="Arial" panose="020B0604020202020204" pitchFamily="34" charset="0"/>
                <a:ea typeface="Arial" panose="020B0604020202020204" pitchFamily="34" charset="0"/>
              </a:rPr>
              <a:t>(and use of) </a:t>
            </a:r>
            <a:r>
              <a:rPr lang="en-US" altLang="zh-CN" sz="2000" b="1" dirty="0">
                <a:solidFill>
                  <a:schemeClr val="tx1">
                    <a:lumMod val="95000"/>
                    <a:lumOff val="5000"/>
                  </a:schemeClr>
                </a:solidFill>
                <a:latin typeface="Arial" panose="020B0604020202020204" pitchFamily="34" charset="0"/>
                <a:ea typeface="Arial" panose="020B0604020202020204" pitchFamily="34" charset="0"/>
              </a:rPr>
              <a:t>services; medication availability and use; morbidity, mental health; violence and injuries; disability; drug abuse; reproductive health; work conditions; lifestyles, etc.</a:t>
            </a:r>
          </a:p>
          <a:p>
            <a:r>
              <a:rPr lang="en-US" altLang="zh-CN" sz="2000" b="1" dirty="0">
                <a:solidFill>
                  <a:schemeClr val="tx1"/>
                </a:solidFill>
                <a:latin typeface="Arial" panose="020B0604020202020204" pitchFamily="34" charset="0"/>
                <a:ea typeface="Arial" panose="020B0604020202020204" pitchFamily="34" charset="0"/>
              </a:rPr>
              <a:t>Health surveys in Serbia in  2000, 2006, 2013 and 2019.</a:t>
            </a:r>
          </a:p>
          <a:p>
            <a:endParaRPr lang="en-US" altLang="zh-CN" sz="2000" dirty="0">
              <a:solidFill>
                <a:schemeClr val="tx1">
                  <a:lumMod val="95000"/>
                  <a:lumOff val="5000"/>
                </a:schemeClr>
              </a:solidFill>
              <a:latin typeface="Arial" panose="020B0604020202020204" pitchFamily="34" charset="0"/>
              <a:ea typeface="Arial" panose="020B0604020202020204" pitchFamily="34" charset="0"/>
            </a:endParaRPr>
          </a:p>
        </p:txBody>
      </p:sp>
      <p:sp>
        <p:nvSpPr>
          <p:cNvPr id="4" name="矩形 28"/>
          <p:cNvSpPr/>
          <p:nvPr/>
        </p:nvSpPr>
        <p:spPr>
          <a:xfrm>
            <a:off x="1397204" y="209105"/>
            <a:ext cx="10266654" cy="764327"/>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a:solidFill>
                  <a:schemeClr val="tx1"/>
                </a:solidFill>
                <a:latin typeface="Arial" panose="020B0604020202020204" pitchFamily="34" charset="0"/>
                <a:ea typeface="Arial" panose="020B0604020202020204" pitchFamily="34" charset="0"/>
              </a:rPr>
              <a:t>POPULATION SURVEYS</a:t>
            </a:r>
          </a:p>
        </p:txBody>
      </p:sp>
    </p:spTree>
    <p:extLst>
      <p:ext uri="{BB962C8B-B14F-4D97-AF65-F5344CB8AC3E}">
        <p14:creationId xmlns:p14="http://schemas.microsoft.com/office/powerpoint/2010/main" val="31624955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3880"/>
            <a:ext cx="12192001" cy="6861880"/>
            <a:chOff x="-1" y="-3880"/>
            <a:chExt cx="12192001" cy="6861880"/>
          </a:xfrm>
        </p:grpSpPr>
        <p:pic>
          <p:nvPicPr>
            <p:cNvPr id="28" name="图片 27"/>
            <p:cNvPicPr>
              <a:picLocks noChangeAspect="1"/>
            </p:cNvPicPr>
            <p:nvPr/>
          </p:nvPicPr>
          <p:blipFill rotWithShape="1">
            <a:blip r:embed="rId2"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30" name="图片 29"/>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31" name="图片 30"/>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2" name="矩形 31"/>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5141" name="文本框 48"/>
          <p:cNvSpPr txBox="1"/>
          <p:nvPr/>
        </p:nvSpPr>
        <p:spPr>
          <a:xfrm>
            <a:off x="3941763" y="4857978"/>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Part 0</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2" name="矩形 2"/>
          <p:cNvSpPr/>
          <p:nvPr/>
        </p:nvSpPr>
        <p:spPr>
          <a:xfrm>
            <a:off x="2859300" y="1426465"/>
            <a:ext cx="8150076" cy="4305438"/>
          </a:xfrm>
          <a:prstGeom prst="rect">
            <a:avLst/>
          </a:prstGeom>
          <a:solidFill>
            <a:srgbClr val="FAF8F9"/>
          </a:solidFill>
          <a:ln>
            <a:noFill/>
          </a:ln>
          <a:effectLst>
            <a:outerShdw blurRad="50800" dist="50800" dir="5400000" algn="ctr" rotWithShape="0">
              <a:srgbClr val="000000">
                <a:alpha val="4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2000" dirty="0">
              <a:solidFill>
                <a:schemeClr val="tx1">
                  <a:lumMod val="95000"/>
                  <a:lumOff val="5000"/>
                </a:schemeClr>
              </a:solidFill>
              <a:latin typeface="Arial" panose="020B0604020202020204" pitchFamily="34" charset="0"/>
              <a:ea typeface="Arial" panose="020B0604020202020204" pitchFamily="34" charset="0"/>
            </a:endParaRPr>
          </a:p>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Household surveys can be used as data sources to estimate indicators regarding determinants of health, health status, and trends in health expenditures at the national and individual levels.</a:t>
            </a:r>
          </a:p>
          <a:p>
            <a:endParaRPr lang="en-US" altLang="zh-CN" sz="2000" dirty="0">
              <a:solidFill>
                <a:schemeClr val="tx1">
                  <a:lumMod val="95000"/>
                  <a:lumOff val="5000"/>
                </a:schemeClr>
              </a:solidFill>
              <a:latin typeface="Arial" panose="020B0604020202020204" pitchFamily="34" charset="0"/>
              <a:ea typeface="Arial" panose="020B0604020202020204" pitchFamily="34" charset="0"/>
            </a:endParaRPr>
          </a:p>
          <a:p>
            <a:r>
              <a:rPr lang="en-US" altLang="zh-CN" sz="2000" b="1" dirty="0">
                <a:solidFill>
                  <a:schemeClr val="tx1">
                    <a:lumMod val="95000"/>
                    <a:lumOff val="5000"/>
                  </a:schemeClr>
                </a:solidFill>
                <a:latin typeface="Arial" panose="020B0604020202020204" pitchFamily="34" charset="0"/>
                <a:ea typeface="Arial" panose="020B0604020202020204" pitchFamily="34" charset="0"/>
              </a:rPr>
              <a:t>Many countries in the Region have conducted household surveys on different areas of interest. Some countries establish national health surveys as a key source of information on various health-related issues.</a:t>
            </a:r>
            <a:r>
              <a:rPr lang="en-US" altLang="zh-CN" sz="2000" dirty="0">
                <a:solidFill>
                  <a:schemeClr val="tx1">
                    <a:lumMod val="95000"/>
                    <a:lumOff val="5000"/>
                  </a:schemeClr>
                </a:solidFill>
                <a:latin typeface="Arial" panose="020B0604020202020204" pitchFamily="34" charset="0"/>
                <a:ea typeface="Arial" panose="020B0604020202020204" pitchFamily="34" charset="0"/>
              </a:rPr>
              <a:t> Nevertheless, it is important that countries continue their efforts to strengthen national capacities, create sustainable surveillance systems, and provide adequate budgetary allocations to ensure the production of reliable, systematic, standardized, and timely national health information.</a:t>
            </a:r>
          </a:p>
        </p:txBody>
      </p:sp>
      <p:sp>
        <p:nvSpPr>
          <p:cNvPr id="4" name="矩形 28"/>
          <p:cNvSpPr/>
          <p:nvPr/>
        </p:nvSpPr>
        <p:spPr>
          <a:xfrm>
            <a:off x="1397204" y="209105"/>
            <a:ext cx="10266654" cy="764327"/>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a:solidFill>
                  <a:schemeClr val="tx1"/>
                </a:solidFill>
                <a:latin typeface="Arial" panose="020B0604020202020204" pitchFamily="34" charset="0"/>
                <a:ea typeface="Arial" panose="020B0604020202020204" pitchFamily="34" charset="0"/>
              </a:rPr>
              <a:t>POPULATION SURVEYS</a:t>
            </a:r>
          </a:p>
        </p:txBody>
      </p:sp>
    </p:spTree>
    <p:extLst>
      <p:ext uri="{BB962C8B-B14F-4D97-AF65-F5344CB8AC3E}">
        <p14:creationId xmlns:p14="http://schemas.microsoft.com/office/powerpoint/2010/main" val="574971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1" y="-70"/>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11500"/>
                      </a14:imgEffect>
                    </a14:imgLayer>
                  </a14:imgProps>
                </a:ext>
                <a:ext uri="{28A0092B-C50C-407E-A947-70E740481C1C}">
                  <a14:useLocalDpi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rial" panose="020B0604020202020204" pitchFamily="34" charset="0"/>
                  <a:ea typeface="Arial" panose="020B0604020202020204" pitchFamily="34" charset="0"/>
                </a:rPr>
                <a:t>Individuals who have migrated or fled their countries also have the right to adequate healthcare. International laws and agreements protect their basic human rights.</a:t>
              </a:r>
            </a:p>
          </p:txBody>
        </p:sp>
      </p:grpSp>
      <p:sp>
        <p:nvSpPr>
          <p:cNvPr id="16" name="矩形 28"/>
          <p:cNvSpPr/>
          <p:nvPr/>
        </p:nvSpPr>
        <p:spPr>
          <a:xfrm>
            <a:off x="1111910" y="811462"/>
            <a:ext cx="9945827" cy="1074077"/>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en-US" altLang="zh-CN" sz="20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verb "measure" refers to the procedure of applying a reference scale to a variable or set of variables, while the noun "measurement" refers to the extent, dimension, quantity, etc., of an attribute.</a:t>
            </a:r>
          </a:p>
        </p:txBody>
      </p:sp>
      <p:sp>
        <p:nvSpPr>
          <p:cNvPr id="44" name="矩形 28"/>
          <p:cNvSpPr/>
          <p:nvPr/>
        </p:nvSpPr>
        <p:spPr>
          <a:xfrm>
            <a:off x="1602588" y="253421"/>
            <a:ext cx="9455150" cy="469552"/>
          </a:xfrm>
          <a:prstGeom prst="rect">
            <a:avLst/>
          </a:prstGeom>
          <a:noFill/>
          <a:ln w="9525">
            <a:noFill/>
          </a:ln>
        </p:spPr>
        <p:txBody>
          <a:bodyPr wrap="square" lIns="0" tIns="0" rIns="0" bIns="0" anchor="t">
            <a:spAutoFit/>
          </a:bodyPr>
          <a:lstStyle/>
          <a:p>
            <a:pPr algn="ctr" defTabSz="1216025">
              <a:lnSpc>
                <a:spcPct val="120000"/>
              </a:lnSpc>
              <a:spcBef>
                <a:spcPct val="20000"/>
              </a:spcBef>
            </a:pPr>
            <a:r>
              <a:rPr lang="en-US" sz="28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MEASURING HEALTH</a:t>
            </a:r>
            <a:endParaRPr lang="sr-Latn-RS" sz="28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endParaRPr>
          </a:p>
        </p:txBody>
      </p:sp>
      <p:sp>
        <p:nvSpPr>
          <p:cNvPr id="20" name="TextBox 19">
            <a:extLst>
              <a:ext uri="{FF2B5EF4-FFF2-40B4-BE49-F238E27FC236}">
                <a16:creationId xmlns="" xmlns:a16="http://schemas.microsoft.com/office/drawing/2014/main" id="{016B025D-1573-E587-07B4-D18AEB00C223}"/>
              </a:ext>
            </a:extLst>
          </p:cNvPr>
          <p:cNvSpPr txBox="1"/>
          <p:nvPr/>
        </p:nvSpPr>
        <p:spPr>
          <a:xfrm>
            <a:off x="157282" y="2307371"/>
            <a:ext cx="6206946" cy="3970318"/>
          </a:xfrm>
          <a:prstGeom prst="rect">
            <a:avLst/>
          </a:prstGeom>
          <a:noFill/>
        </p:spPr>
        <p:txBody>
          <a:bodyPr wrap="square">
            <a:spAutoFit/>
          </a:bodyPr>
          <a:lstStyle/>
          <a:p>
            <a:r>
              <a:rPr lang="en-US" sz="1800" dirty="0">
                <a:latin typeface="Arial" panose="020B0604020202020204" pitchFamily="34" charset="0"/>
                <a:cs typeface="Arial" panose="020B0604020202020204" pitchFamily="34" charset="0"/>
              </a:rPr>
              <a:t>According to Morgenstern, </a:t>
            </a:r>
            <a:r>
              <a:rPr lang="en-US" sz="1800" b="1" dirty="0">
                <a:latin typeface="Arial" panose="020B0604020202020204" pitchFamily="34" charset="0"/>
                <a:cs typeface="Arial" panose="020B0604020202020204" pitchFamily="34" charset="0"/>
              </a:rPr>
              <a:t>measuring health variables involves using different levels of measurements, which can be generated in two ways:</a:t>
            </a:r>
          </a:p>
          <a:p>
            <a:r>
              <a:rPr lang="en-US" sz="1800" dirty="0">
                <a:latin typeface="Arial" panose="020B0604020202020204" pitchFamily="34" charset="0"/>
                <a:cs typeface="Arial" panose="020B0604020202020204" pitchFamily="34" charset="0"/>
              </a:rPr>
              <a:t>•	By direct individual observation (for example, by measuring individuals' blood pressure or access to health services when needed); and,</a:t>
            </a:r>
          </a:p>
          <a:p>
            <a:r>
              <a:rPr lang="en-US" sz="1800" dirty="0">
                <a:latin typeface="Arial" panose="020B0604020202020204" pitchFamily="34" charset="0"/>
                <a:cs typeface="Arial" panose="020B0604020202020204" pitchFamily="34" charset="0"/>
              </a:rPr>
              <a:t>•	By observation of population groups or location-based observations. Rates and proportions are generated (such as the prevalence of hypertension or the percentage of female adolescents between the ages of 15 and 19 years who are mothers); averages (such as the average per capita salt intake in a municipality); and medians (median survival of cancer patients, for example), among others.</a:t>
            </a:r>
          </a:p>
        </p:txBody>
      </p:sp>
      <p:sp>
        <p:nvSpPr>
          <p:cNvPr id="22" name="TextBox 21">
            <a:extLst>
              <a:ext uri="{FF2B5EF4-FFF2-40B4-BE49-F238E27FC236}">
                <a16:creationId xmlns="" xmlns:a16="http://schemas.microsoft.com/office/drawing/2014/main" id="{C2D65EEF-01C6-69B8-49C0-35769EC43DAE}"/>
              </a:ext>
            </a:extLst>
          </p:cNvPr>
          <p:cNvSpPr txBox="1"/>
          <p:nvPr/>
        </p:nvSpPr>
        <p:spPr>
          <a:xfrm>
            <a:off x="7904995" y="2052002"/>
            <a:ext cx="3666625" cy="4247317"/>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This presentation uses the phrase "health indicator" as a synonym for "indicator of the population's health," rather than "indicator of individual health." It therefore uses information on groups or places generated by aggregate measurements of health. These are commonly based on an event of interest, a reference population, and inclusion/exclusion criteria.</a:t>
            </a:r>
          </a:p>
          <a:p>
            <a:r>
              <a:rPr lang="en-US" dirty="0">
                <a:latin typeface="Arial" panose="020B0604020202020204" pitchFamily="34" charset="0"/>
                <a:cs typeface="Arial" panose="020B0604020202020204" pitchFamily="34" charset="0"/>
              </a:rPr>
              <a:t>Measuring dimensions of health in a population requires estimations, and therefore there is a certain degree of imprecision.</a:t>
            </a:r>
          </a:p>
        </p:txBody>
      </p:sp>
      <p:pic>
        <p:nvPicPr>
          <p:cNvPr id="3" name="Picture 2">
            <a:extLst>
              <a:ext uri="{FF2B5EF4-FFF2-40B4-BE49-F238E27FC236}">
                <a16:creationId xmlns="" xmlns:a16="http://schemas.microsoft.com/office/drawing/2014/main" id="{A2C9CB04-DA84-E991-C3E1-CE18D81E805B}"/>
              </a:ext>
            </a:extLst>
          </p:cNvPr>
          <p:cNvPicPr>
            <a:picLocks noChangeAspect="1"/>
          </p:cNvPicPr>
          <p:nvPr/>
        </p:nvPicPr>
        <p:blipFill>
          <a:blip r:embed="rId6" cstate="print"/>
          <a:stretch>
            <a:fillRect/>
          </a:stretch>
        </p:blipFill>
        <p:spPr>
          <a:xfrm>
            <a:off x="6203828" y="3040642"/>
            <a:ext cx="1627773" cy="98154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 y="-3880"/>
            <a:ext cx="12192001" cy="6861880"/>
            <a:chOff x="-1" y="-3880"/>
            <a:chExt cx="12192001" cy="6861880"/>
          </a:xfrm>
        </p:grpSpPr>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52049" t="7344" r="8176"/>
            <a:stretch>
              <a:fillRect/>
            </a:stretch>
          </p:blipFill>
          <p:spPr>
            <a:xfrm rot="16200000">
              <a:off x="2219325" y="-2223205"/>
              <a:ext cx="6857999" cy="11296650"/>
            </a:xfrm>
            <a:prstGeom prst="rect">
              <a:avLst/>
            </a:prstGeom>
          </p:spPr>
        </p:pic>
        <p:pic>
          <p:nvPicPr>
            <p:cNvPr id="7" name="图片 6"/>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50" y="1924050"/>
              <a:ext cx="6858000" cy="3009900"/>
            </a:xfrm>
            <a:prstGeom prst="rect">
              <a:avLst/>
            </a:prstGeom>
          </p:spPr>
        </p:pic>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8" name="矩形 7"/>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0" name="稻壳天启设计，盗取必究。"/>
          <p:cNvSpPr txBox="1"/>
          <p:nvPr/>
        </p:nvSpPr>
        <p:spPr>
          <a:xfrm>
            <a:off x="3651966" y="2214575"/>
            <a:ext cx="394335" cy="193802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lgn="l">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p>
          <a:p>
            <a:pPr algn="l">
              <a:buFont typeface="Arial" panose="020B0604020202020204" pitchFamily="34" charset="0"/>
            </a:pPr>
            <a:endParaRPr lang="en-US" sz="6000" b="1" dirty="0">
              <a:solidFill>
                <a:srgbClr val="7CBBCD"/>
              </a:solidFill>
              <a:latin typeface="Arial" panose="020B0604020202020204" pitchFamily="34" charset="0"/>
              <a:ea typeface="Arial" panose="020B0604020202020204" pitchFamily="34" charset="0"/>
            </a:endParaRPr>
          </a:p>
        </p:txBody>
      </p:sp>
      <p:sp>
        <p:nvSpPr>
          <p:cNvPr id="21" name="矩形 20"/>
          <p:cNvSpPr/>
          <p:nvPr/>
        </p:nvSpPr>
        <p:spPr>
          <a:xfrm>
            <a:off x="3229056" y="2585059"/>
            <a:ext cx="7124065" cy="1938020"/>
          </a:xfrm>
          <a:prstGeom prst="rect">
            <a:avLst/>
          </a:prstGeom>
          <a:effectLst>
            <a:outerShdw blurRad="50800" dist="50800" dir="5400000" algn="ctr" rotWithShape="0">
              <a:srgbClr val="000000">
                <a:alpha val="50000"/>
              </a:srgbClr>
            </a:outerShdw>
          </a:effectLst>
        </p:spPr>
        <p:txBody>
          <a:bodyPr wrap="none">
            <a:spAutoFit/>
          </a:bodyPr>
          <a:lstStyle/>
          <a:p>
            <a:r>
              <a:rPr lang="sr-Latn-RS" alt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THANK YOU FOR </a:t>
            </a:r>
          </a:p>
          <a:p>
            <a:r>
              <a:rPr lang="sr-Latn-RS" alt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YOUR ATTENTION!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11500"/>
                      </a14:imgEffect>
                    </a14:imgLayer>
                  </a14:imgProps>
                </a:ext>
                <a:ext uri="{28A0092B-C50C-407E-A947-70E740481C1C}">
                  <a14:useLocalDpi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202180" y="312964"/>
            <a:ext cx="9178290" cy="5232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28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INDICATORS OF HEALTH</a:t>
            </a:r>
          </a:p>
        </p:txBody>
      </p:sp>
      <p:sp>
        <p:nvSpPr>
          <p:cNvPr id="17" name="天启设计模板，盗取必究"/>
          <p:cNvSpPr/>
          <p:nvPr/>
        </p:nvSpPr>
        <p:spPr>
          <a:xfrm>
            <a:off x="2706625" y="1528876"/>
            <a:ext cx="8673846" cy="4042431"/>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pic>
        <p:nvPicPr>
          <p:cNvPr id="2" name="Picture 1">
            <a:extLst>
              <a:ext uri="{FF2B5EF4-FFF2-40B4-BE49-F238E27FC236}">
                <a16:creationId xmlns="" xmlns:a16="http://schemas.microsoft.com/office/drawing/2014/main" id="{2C7FA05B-32DC-862D-44AC-81E3FCAE94EC}"/>
              </a:ext>
            </a:extLst>
          </p:cNvPr>
          <p:cNvPicPr>
            <a:picLocks noChangeAspect="1"/>
          </p:cNvPicPr>
          <p:nvPr/>
        </p:nvPicPr>
        <p:blipFill>
          <a:blip r:embed="rId7" cstate="print"/>
          <a:stretch>
            <a:fillRect/>
          </a:stretch>
        </p:blipFill>
        <p:spPr>
          <a:xfrm>
            <a:off x="2852929" y="1719799"/>
            <a:ext cx="8527541" cy="392988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5616338" y="122995"/>
            <a:ext cx="2633980" cy="1864360"/>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473660" y="385920"/>
            <a:ext cx="6097218"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INDICATORS OF HEALTH</a:t>
            </a:r>
          </a:p>
        </p:txBody>
      </p:sp>
      <p:pic>
        <p:nvPicPr>
          <p:cNvPr id="9" name="Picture 8">
            <a:extLst>
              <a:ext uri="{FF2B5EF4-FFF2-40B4-BE49-F238E27FC236}">
                <a16:creationId xmlns="" xmlns:a16="http://schemas.microsoft.com/office/drawing/2014/main" id="{FEE294A4-7D99-1C23-9AD6-2A8B15C92E20}"/>
              </a:ext>
            </a:extLst>
          </p:cNvPr>
          <p:cNvPicPr>
            <a:picLocks noChangeAspect="1"/>
          </p:cNvPicPr>
          <p:nvPr/>
        </p:nvPicPr>
        <p:blipFill>
          <a:blip r:embed="rId4" cstate="print"/>
          <a:stretch>
            <a:fillRect/>
          </a:stretch>
        </p:blipFill>
        <p:spPr>
          <a:xfrm>
            <a:off x="1068751" y="2126592"/>
            <a:ext cx="9502104" cy="3248692"/>
          </a:xfrm>
          <a:prstGeom prst="rect">
            <a:avLst/>
          </a:prstGeom>
        </p:spPr>
      </p:pic>
    </p:spTree>
    <p:extLst>
      <p:ext uri="{BB962C8B-B14F-4D97-AF65-F5344CB8AC3E}">
        <p14:creationId xmlns:p14="http://schemas.microsoft.com/office/powerpoint/2010/main" val="2503544648"/>
      </p:ext>
    </p:extLst>
  </p:cSld>
  <p:clrMapOvr>
    <a:masterClrMapping/>
  </p:clrMapOvr>
  <p:transition advTm="0">
    <p:comb/>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10078980" y="159571"/>
            <a:ext cx="1707195" cy="1208371"/>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336499" y="385920"/>
            <a:ext cx="9092794"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DESIRABLE ATTRIBUTES OF A HEALTH INDICATOR</a:t>
            </a:r>
          </a:p>
        </p:txBody>
      </p:sp>
      <p:sp>
        <p:nvSpPr>
          <p:cNvPr id="11" name="TextBox 10">
            <a:extLst>
              <a:ext uri="{FF2B5EF4-FFF2-40B4-BE49-F238E27FC236}">
                <a16:creationId xmlns="" xmlns:a16="http://schemas.microsoft.com/office/drawing/2014/main" id="{FBC088A8-E893-77C2-BC6D-C6BD5C04CB2F}"/>
              </a:ext>
            </a:extLst>
          </p:cNvPr>
          <p:cNvSpPr txBox="1"/>
          <p:nvPr/>
        </p:nvSpPr>
        <p:spPr>
          <a:xfrm>
            <a:off x="475487" y="1638604"/>
            <a:ext cx="10058400" cy="4093428"/>
          </a:xfrm>
          <a:prstGeom prst="rect">
            <a:avLst/>
          </a:prstGeom>
          <a:noFill/>
        </p:spPr>
        <p:txBody>
          <a:bodyPr wrap="square">
            <a:spAutoFit/>
          </a:bodyPr>
          <a:lstStyle/>
          <a:p>
            <a:r>
              <a:rPr lang="en-US" sz="2000" dirty="0">
                <a:latin typeface="Arial" panose="020B0604020202020204" pitchFamily="34" charset="0"/>
                <a:cs typeface="Arial" panose="020B0604020202020204" pitchFamily="34" charset="0"/>
              </a:rPr>
              <a:t>The criteria for selecting health indicators vary according to the purpose, available sources, and anticipated users, among other factors. This presentation describes some attributes that are desirable in any indicator.</a:t>
            </a:r>
          </a:p>
          <a:p>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a:latin typeface="Arial" panose="020B0604020202020204" pitchFamily="34" charset="0"/>
                <a:cs typeface="Arial" panose="020B0604020202020204" pitchFamily="34" charset="0"/>
              </a:rPr>
              <a:t>Measurability and feasibility: This refers to the availability of data to measure the indicator. If an indicator cannot be measured by available data, or if calculating it is too complex, it is not easy to monitor progress toward and fulfillment of objectives. </a:t>
            </a:r>
            <a:r>
              <a:rPr lang="en-US" sz="2000" dirty="0">
                <a:latin typeface="Arial" panose="020B0604020202020204" pitchFamily="34" charset="0"/>
                <a:cs typeface="Arial" panose="020B0604020202020204" pitchFamily="34" charset="0"/>
              </a:rPr>
              <a:t>However, the practical value of a potential indicator must also be considered. For example, many health indicators that are generated from data from national information systems either have no relevance to—and therefore no impact on—decision-making, are of questionable validity, lack timeliness, or have some other limitation.</a:t>
            </a:r>
          </a:p>
          <a:p>
            <a:pPr marL="342900" indent="-342900">
              <a:buFont typeface="Wingdings" panose="05000000000000000000" pitchFamily="2" charset="2"/>
              <a:buChar char="v"/>
            </a:pPr>
            <a:endParaRPr lang="en-US" sz="2000" dirty="0">
              <a:latin typeface="Arial" panose="020B0604020202020204" pitchFamily="34" charset="0"/>
              <a:cs typeface="Arial" panose="020B0604020202020204" pitchFamily="34" charset="0"/>
            </a:endParaRPr>
          </a:p>
        </p:txBody>
      </p:sp>
    </p:spTree>
  </p:cSld>
  <p:clrMapOvr>
    <a:masterClrMapping/>
  </p:clrMapOvr>
  <p:transition advTm="0">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10078980" y="159571"/>
            <a:ext cx="1707195" cy="1208371"/>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336499" y="385920"/>
            <a:ext cx="9092794"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DESIRABLE ATTRIBUTES OF A HEALTH INDICATOR</a:t>
            </a:r>
          </a:p>
        </p:txBody>
      </p:sp>
      <p:sp>
        <p:nvSpPr>
          <p:cNvPr id="11" name="TextBox 10">
            <a:extLst>
              <a:ext uri="{FF2B5EF4-FFF2-40B4-BE49-F238E27FC236}">
                <a16:creationId xmlns="" xmlns:a16="http://schemas.microsoft.com/office/drawing/2014/main" id="{FBC088A8-E893-77C2-BC6D-C6BD5C04CB2F}"/>
              </a:ext>
            </a:extLst>
          </p:cNvPr>
          <p:cNvSpPr txBox="1"/>
          <p:nvPr/>
        </p:nvSpPr>
        <p:spPr>
          <a:xfrm>
            <a:off x="402336" y="1609344"/>
            <a:ext cx="10058400" cy="2862322"/>
          </a:xfrm>
          <a:prstGeom prst="rect">
            <a:avLst/>
          </a:prstGeom>
          <a:noFill/>
        </p:spPr>
        <p:txBody>
          <a:bodyPr wrap="square">
            <a:spAutoFit/>
          </a:bodyPr>
          <a:lstStyle/>
          <a:p>
            <a:pPr marL="342900" indent="-342900">
              <a:buFont typeface="Wingdings" panose="05000000000000000000" pitchFamily="2" charset="2"/>
              <a:buChar char="v"/>
            </a:pPr>
            <a:r>
              <a:rPr lang="en-US" sz="2000" b="1" dirty="0" smtClean="0">
                <a:latin typeface="Arial" panose="020B0604020202020204" pitchFamily="34" charset="0"/>
                <a:cs typeface="Arial" panose="020B0604020202020204" pitchFamily="34" charset="0"/>
              </a:rPr>
              <a:t>Validity</a:t>
            </a:r>
            <a:r>
              <a:rPr lang="en-US" sz="2000" dirty="0" smtClean="0">
                <a:latin typeface="Arial" panose="020B0604020202020204" pitchFamily="34" charset="0"/>
                <a:cs typeface="Arial" panose="020B0604020202020204" pitchFamily="34" charset="0"/>
              </a:rPr>
              <a:t> </a:t>
            </a:r>
            <a:r>
              <a:rPr lang="en-US" sz="2000" b="1" dirty="0" smtClean="0">
                <a:latin typeface="Arial" panose="020B0604020202020204" pitchFamily="34" charset="0"/>
                <a:cs typeface="Arial" panose="020B0604020202020204" pitchFamily="34" charset="0"/>
              </a:rPr>
              <a:t>This refers to the availability of data to measure the indicator. If an indicator cannot be measured by available data, or if calculating it is too complex, it is not easy to monitor progress toward and fulfillment of objectives. Furthermore</a:t>
            </a:r>
            <a:r>
              <a:rPr lang="en-US" sz="2000" b="1" dirty="0">
                <a:latin typeface="Arial" panose="020B0604020202020204" pitchFamily="34" charset="0"/>
                <a:cs typeface="Arial" panose="020B0604020202020204" pitchFamily="34" charset="0"/>
              </a:rPr>
              <a:t>, information systems with low coverage can generate calculations of indicators that have little validity because of selection bias (reported cases may differ systematically from unreported cases). </a:t>
            </a:r>
            <a:r>
              <a:rPr lang="en-US" sz="2000" dirty="0">
                <a:latin typeface="Arial" panose="020B0604020202020204" pitchFamily="34" charset="0"/>
                <a:cs typeface="Arial" panose="020B0604020202020204" pitchFamily="34" charset="0"/>
              </a:rPr>
              <a:t>For example, morbidity data can be subject to detection bias (which is one type of selection bias) if the severity of the case influences the probability of it being reported, so that only the most serious cases are likely to be reported.</a:t>
            </a:r>
          </a:p>
        </p:txBody>
      </p:sp>
    </p:spTree>
    <p:extLst>
      <p:ext uri="{BB962C8B-B14F-4D97-AF65-F5344CB8AC3E}">
        <p14:creationId xmlns:p14="http://schemas.microsoft.com/office/powerpoint/2010/main" val="907724506"/>
      </p:ext>
    </p:extLst>
  </p:cSld>
  <p:clrMapOvr>
    <a:masterClrMapping/>
  </p:clrMapOvr>
  <p:transition advTm="0">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преузимање"/>
          <p:cNvPicPr>
            <a:picLocks noGrp="1" noChangeAspect="1"/>
          </p:cNvPicPr>
          <p:nvPr>
            <p:ph sz="half" idx="2"/>
          </p:nvPr>
        </p:nvPicPr>
        <p:blipFill>
          <a:blip r:embed="rId3" cstate="print"/>
          <a:stretch>
            <a:fillRect/>
          </a:stretch>
        </p:blipFill>
        <p:spPr>
          <a:xfrm>
            <a:off x="9789600" y="159571"/>
            <a:ext cx="1996575" cy="1413197"/>
          </a:xfrm>
          <a:prstGeom prst="rect">
            <a:avLst/>
          </a:prstGeom>
        </p:spPr>
      </p:pic>
      <p:sp>
        <p:nvSpPr>
          <p:cNvPr id="8" name="TextBox 7">
            <a:extLst>
              <a:ext uri="{FF2B5EF4-FFF2-40B4-BE49-F238E27FC236}">
                <a16:creationId xmlns="" xmlns:a16="http://schemas.microsoft.com/office/drawing/2014/main" id="{7488E9A2-9DDA-8851-35CD-4DCCE9BDE9E9}"/>
              </a:ext>
            </a:extLst>
          </p:cNvPr>
          <p:cNvSpPr txBox="1"/>
          <p:nvPr/>
        </p:nvSpPr>
        <p:spPr>
          <a:xfrm>
            <a:off x="336499" y="385920"/>
            <a:ext cx="9092794" cy="523220"/>
          </a:xfrm>
          <a:prstGeom prst="rect">
            <a:avLst/>
          </a:prstGeom>
          <a:noFill/>
        </p:spPr>
        <p:txBody>
          <a:bodyPr wrap="square">
            <a:spAutoFit/>
          </a:bodyPr>
          <a:lstStyle/>
          <a:p>
            <a:r>
              <a:rPr lang="en-US" sz="2800" dirty="0">
                <a:solidFill>
                  <a:srgbClr val="C00000"/>
                </a:solidFill>
                <a:latin typeface="Arial" panose="020B0604020202020204" pitchFamily="34" charset="0"/>
                <a:cs typeface="Arial" panose="020B0604020202020204" pitchFamily="34" charset="0"/>
              </a:rPr>
              <a:t>DESIRABLE ATTRIBUTES OF A HEALTH INDICATOR</a:t>
            </a:r>
          </a:p>
        </p:txBody>
      </p:sp>
      <p:sp>
        <p:nvSpPr>
          <p:cNvPr id="11" name="TextBox 10">
            <a:extLst>
              <a:ext uri="{FF2B5EF4-FFF2-40B4-BE49-F238E27FC236}">
                <a16:creationId xmlns="" xmlns:a16="http://schemas.microsoft.com/office/drawing/2014/main" id="{FBC088A8-E893-77C2-BC6D-C6BD5C04CB2F}"/>
              </a:ext>
            </a:extLst>
          </p:cNvPr>
          <p:cNvSpPr txBox="1"/>
          <p:nvPr/>
        </p:nvSpPr>
        <p:spPr>
          <a:xfrm>
            <a:off x="336499" y="1836115"/>
            <a:ext cx="10058400" cy="2862322"/>
          </a:xfrm>
          <a:prstGeom prst="rect">
            <a:avLst/>
          </a:prstGeom>
          <a:noFill/>
        </p:spPr>
        <p:txBody>
          <a:bodyPr wrap="square">
            <a:spAutoFit/>
          </a:bodyPr>
          <a:lstStyle/>
          <a:p>
            <a:pPr marL="342900" indent="-342900">
              <a:buFont typeface="Wingdings" panose="05000000000000000000" pitchFamily="2" charset="2"/>
              <a:buChar char="v"/>
            </a:pPr>
            <a:r>
              <a:rPr lang="en-US" sz="2000" dirty="0">
                <a:latin typeface="Arial" panose="020B0604020202020204" pitchFamily="34" charset="0"/>
                <a:cs typeface="Arial" panose="020B0604020202020204" pitchFamily="34" charset="0"/>
              </a:rPr>
              <a:t>Timeliness: Indicators should be compiled and reported at the proper time, which is to say by the time they are needed for health-related decision-making. The lag time between the collection and reporting of data should be minimal to ensure that the indicator is reporting current rather than historic information.</a:t>
            </a:r>
          </a:p>
          <a:p>
            <a:endParaRPr lang="en-US"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v"/>
            </a:pPr>
            <a:r>
              <a:rPr lang="en-US" sz="2000" b="1" dirty="0">
                <a:latin typeface="Arial" panose="020B0604020202020204" pitchFamily="34" charset="0"/>
                <a:cs typeface="Arial" panose="020B0604020202020204" pitchFamily="34" charset="0"/>
              </a:rPr>
              <a:t>Replicability: Measurements should be the same when made by different people using the same method. </a:t>
            </a:r>
            <a:r>
              <a:rPr lang="en-US" sz="2000" dirty="0">
                <a:latin typeface="Arial" panose="020B0604020202020204" pitchFamily="34" charset="0"/>
                <a:cs typeface="Arial" panose="020B0604020202020204" pitchFamily="34" charset="0"/>
              </a:rPr>
              <a:t>An indicator is considered replicable if there is no bias on the part of the observer, the instruments used to measure it, or the data sources used, among other factors.</a:t>
            </a:r>
          </a:p>
        </p:txBody>
      </p:sp>
    </p:spTree>
    <p:extLst>
      <p:ext uri="{BB962C8B-B14F-4D97-AF65-F5344CB8AC3E}">
        <p14:creationId xmlns:p14="http://schemas.microsoft.com/office/powerpoint/2010/main" val="1886907869"/>
      </p:ext>
    </p:extLst>
  </p:cSld>
  <p:clrMapOvr>
    <a:masterClrMapping/>
  </p:clrMapOvr>
  <p:transition advTm="0">
    <p:comb/>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4675</Words>
  <Application>Microsoft Office PowerPoint</Application>
  <PresentationFormat>Widescreen</PresentationFormat>
  <Paragraphs>211</Paragraphs>
  <Slides>40</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等线</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Windows User</cp:lastModifiedBy>
  <cp:revision>118</cp:revision>
  <dcterms:created xsi:type="dcterms:W3CDTF">2019-09-16T09:09:00Z</dcterms:created>
  <dcterms:modified xsi:type="dcterms:W3CDTF">2025-11-12T19:53:24Z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ICV">
    <vt:lpwstr>6BE2C5ED5F9348D0AEB6D96EE99717C4</vt:lpwstr>
  </property>
</Properties>
</file>